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1"/>
  </p:notesMasterIdLst>
  <p:sldIdLst>
    <p:sldId id="256" r:id="rId2"/>
    <p:sldId id="374" r:id="rId3"/>
    <p:sldId id="316" r:id="rId4"/>
    <p:sldId id="376" r:id="rId5"/>
    <p:sldId id="377" r:id="rId6"/>
    <p:sldId id="411" r:id="rId7"/>
    <p:sldId id="378" r:id="rId8"/>
    <p:sldId id="379" r:id="rId9"/>
    <p:sldId id="381" r:id="rId10"/>
    <p:sldId id="380" r:id="rId11"/>
    <p:sldId id="382" r:id="rId12"/>
    <p:sldId id="399" r:id="rId13"/>
    <p:sldId id="400" r:id="rId14"/>
    <p:sldId id="383" r:id="rId15"/>
    <p:sldId id="401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8" r:id="rId25"/>
    <p:sldId id="394" r:id="rId26"/>
    <p:sldId id="392" r:id="rId27"/>
    <p:sldId id="393" r:id="rId28"/>
    <p:sldId id="395" r:id="rId29"/>
    <p:sldId id="396" r:id="rId30"/>
    <p:sldId id="397" r:id="rId31"/>
    <p:sldId id="403" r:id="rId32"/>
    <p:sldId id="402" r:id="rId33"/>
    <p:sldId id="404" r:id="rId34"/>
    <p:sldId id="405" r:id="rId35"/>
    <p:sldId id="406" r:id="rId36"/>
    <p:sldId id="407" r:id="rId37"/>
    <p:sldId id="408" r:id="rId38"/>
    <p:sldId id="409" r:id="rId39"/>
    <p:sldId id="410" r:id="rId40"/>
  </p:sldIdLst>
  <p:sldSz cx="9144000" cy="5143500" type="screen16x9"/>
  <p:notesSz cx="6858000" cy="9144000"/>
  <p:defaultTextStyle>
    <a:lvl1pPr marL="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42" autoAdjust="0"/>
    <p:restoredTop sz="87567" autoAdjust="0"/>
  </p:normalViewPr>
  <p:slideViewPr>
    <p:cSldViewPr>
      <p:cViewPr varScale="1">
        <p:scale>
          <a:sx n="90" d="100"/>
          <a:sy n="90" d="100"/>
        </p:scale>
        <p:origin x="484" y="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42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pt-BR" sz="1200"/>
            </a:lvl1pPr>
            <a:extLst/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pt-BR" sz="1200"/>
            </a:lvl1pPr>
            <a:extLst/>
          </a:lstStyle>
          <a:p>
            <a:fld id="{A8ADFD5B-A66C-449C-B6E8-FB716D07777D}" type="datetimeFigureOut">
              <a:pPr/>
              <a:t>06/11/2019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pt-BR" sz="1200"/>
            </a:lvl1pPr>
            <a:extLst/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pt-BR" sz="1200"/>
            </a:lvl1pPr>
            <a:extLst/>
          </a:lstStyle>
          <a:p>
            <a:fld id="{CA5D3BF3-D352-46FC-8343-31F56E6730EA}" type="slidenum"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232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67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extLst/>
          </a:lstStyle>
          <a:p>
            <a:fld id="{CA5D3BF3-D352-46FC-8343-31F56E6730EA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60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41378-EA80-4732-91EF-9230C34CC1E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581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941378-EA80-4732-91EF-9230C34CC1E9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11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pt-BR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pt-BR" smtClean="0"/>
              <a:t>Clique para editar o estilo do subtítulo mestre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 eaLnBrk="1" latinLnBrk="0" hangingPunct="1">
              <a:defRPr kumimoji="0" lang="pt-BR"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047E157E-8DCB-4F70-A0AF-5EB586A91DD4}" type="datetime1">
              <a:rPr kumimoji="0" lang="pt-BR">
                <a:solidFill>
                  <a:srgbClr val="FFFFFF"/>
                </a:solidFill>
              </a:rPr>
              <a:pPr algn="ctr"/>
              <a:t>06/11/2019</a:t>
            </a:fld>
            <a:endParaRPr kumimoji="0" lang="pt-BR" sz="200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 eaLnBrk="1" latinLnBrk="0" hangingPunct="1">
              <a:defRPr kumimoji="0" lang="pt-BR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pt-BR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 eaLnBrk="1" latinLnBrk="0" hangingPunct="1">
              <a:defRPr kumimoji="0" lang="pt-BR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kumimoji="0" lang="pt-BR">
                <a:solidFill>
                  <a:schemeClr val="tx2"/>
                </a:solidFill>
              </a:rPr>
              <a:pPr/>
              <a:t>‹nº›</a:t>
            </a:fld>
            <a:endParaRPr kumimoji="0" lang="pt-BR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 eaLnBrk="1" latinLnBrk="0" hangingPunct="1">
              <a:defRPr kumimoji="0" lang="pt-BR" cap="all" baseline="0"/>
            </a:lvl1pPr>
            <a:extLst/>
          </a:lstStyle>
          <a:p>
            <a:pPr eaLnBrk="1" latinLnBrk="0" hangingPunct="1"/>
            <a:r>
              <a:rPr lang="pt-BR" smtClean="0"/>
              <a:t>Clique para editar o título mestre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3D91FD-DD11-4408-900C-A56513EB1C7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5170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4606EA6-EFEA-4C30-9264-4F9291A5780D}" type="datetime1">
              <a:pPr/>
              <a:t>06/11/2019</a:t>
            </a:fld>
            <a:endParaRPr kumimoji="0" lang="pt-BR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pt-BR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algn="ctr"/>
            <a:fld id="{8F82E0A0-C266-4798-8C8F-B9F91E9DA37E}" type="slidenum">
              <a:rPr kumimoji="0" lang="pt-BR" sz="1400" b="1">
                <a:solidFill>
                  <a:srgbClr val="FFFFFF"/>
                </a:solidFill>
              </a:rPr>
              <a:pPr algn="ctr"/>
              <a:t>‹nº›</a:t>
            </a:fld>
            <a:endParaRPr kumimoji="0" lang="pt-BR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 eaLnBrk="1" latinLnBrk="0" hangingPunct="1">
              <a:buNone/>
              <a:defRPr kumimoji="0" lang="pt-BR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pt-BR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pt-BR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pt-BR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 eaLnBrk="1" latinLnBrk="0" hangingPunct="1">
              <a:buNone/>
              <a:defRPr kumimoji="0" lang="pt-BR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pt-BR"/>
              <a:t>Clique para editar o título Mestre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F9F07-3BC7-4570-B054-79111B0A380C}" type="datetime1">
              <a:pPr/>
              <a:t>06/11/2019</a:t>
            </a:fld>
            <a:endParaRPr kumimoji="0"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 eaLnBrk="1" latinLnBrk="0" hangingPunct="1">
              <a:defRPr kumimoji="0" lang="pt-BR"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pt-BR" sz="2400" b="1">
                <a:solidFill>
                  <a:srgbClr val="FFFFFF"/>
                </a:solidFill>
              </a:rPr>
              <a:pPr algn="ctr"/>
              <a:t>‹nº›</a:t>
            </a:fld>
            <a:endParaRPr kumimoji="0" lang="pt-BR" sz="240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extLst/>
          </a:lstStyle>
          <a:p>
            <a:endParaRPr kumimoji="0"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pPr/>
              <a:t>06/11/2019</a:t>
            </a:fld>
            <a:endParaRPr kumimoji="0"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pt-BR" sz="1400" b="1">
                <a:solidFill>
                  <a:srgbClr val="FFFFFF"/>
                </a:solidFill>
              </a:rPr>
              <a:pPr algn="ctr"/>
              <a:t>‹nº›</a:t>
            </a:fld>
            <a:endParaRPr kumimoji="0" lang="pt-BR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 eaLnBrk="1" latinLnBrk="0" hangingPunct="1">
              <a:defRPr kumimoji="0" lang="pt-BR"/>
            </a:lvl1pPr>
            <a:extLst/>
          </a:lstStyle>
          <a:p>
            <a:pPr eaLnBrk="1" latinLnBrk="0" hangingPunct="1"/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>
            <a:extLst/>
          </a:lstStyle>
          <a:p>
            <a:fld id="{E4606EA6-EFEA-4C30-9264-4F9291A5780D}" type="datetime1">
              <a:pPr/>
              <a:t>06/11/2019</a:t>
            </a:fld>
            <a:endParaRPr kumimoji="0"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extLst/>
          </a:lstStyle>
          <a:p>
            <a:pPr algn="ctr"/>
            <a:fld id="{8F82E0A0-C266-4798-8C8F-B9F91E9DA37E}" type="slidenum">
              <a:rPr kumimoji="0" lang="pt-BR" sz="1400" b="1">
                <a:solidFill>
                  <a:srgbClr val="FFFFFF"/>
                </a:solidFill>
              </a:rPr>
              <a:pPr algn="ctr"/>
              <a:t>‹nº›</a:t>
            </a:fld>
            <a:endParaRPr kumimoji="0" lang="pt-BR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extLst/>
          </a:lstStyle>
          <a:p>
            <a:endParaRPr kumimoji="0" lang="pt-BR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pt-B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pt-BR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pPr eaLnBrk="1" latinLnBrk="0" hangingPunct="1"/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DFADB5D-B7A0-47E3-AD2D-B1A6F8614213}" type="datetime1">
              <a:pPr/>
              <a:t>06/11/2019</a:t>
            </a:fld>
            <a:endParaRPr kumimoji="0"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pt-BR">
                <a:solidFill>
                  <a:srgbClr val="FFFFFF"/>
                </a:solidFill>
              </a:rPr>
              <a:pPr/>
              <a:t>‹nº›</a:t>
            </a:fld>
            <a:endParaRPr kumimoji="0" lang="pt-BR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968126-03FC-49C0-B9B8-2B561CCC3D90}" type="datetime1">
              <a:pPr/>
              <a:t>06/11/2019</a:t>
            </a:fld>
            <a:endParaRPr kumimoji="0"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 eaLnBrk="1" latinLnBrk="0" hangingPunct="1">
              <a:defRPr kumimoji="0" lang="pt-BR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kumimoji="0" lang="pt-BR">
                <a:solidFill>
                  <a:schemeClr val="tx2"/>
                </a:solidFill>
              </a:rPr>
              <a:pPr/>
              <a:t>‹nº›</a:t>
            </a:fld>
            <a:endParaRPr kumimoji="0" lang="pt-BR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 eaLnBrk="1" latinLnBrk="0" hangingPunct="1">
              <a:buNone/>
              <a:defRPr kumimoji="0" lang="pt-BR" sz="4200" b="0"/>
            </a:lvl1pPr>
            <a:extLst/>
          </a:lstStyle>
          <a:p>
            <a:pPr eaLnBrk="1" latinLnBrk="0" hangingPunct="1"/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9A8198-4617-485E-9585-4840B69DBBA6}" type="datetime1">
              <a:pPr/>
              <a:t>06/11/2019</a:t>
            </a:fld>
            <a:endParaRPr kumimoji="0"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pt-BR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kumimoji="0" lang="pt-BR">
                <a:solidFill>
                  <a:srgbClr val="FFFFFF"/>
                </a:solidFill>
              </a:rPr>
              <a:pPr/>
              <a:t>‹nº›</a:t>
            </a:fld>
            <a:endParaRPr kumimoji="0" lang="pt-BR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pt-BR" sz="1800"/>
            </a:lvl1pPr>
            <a:lvl2pPr eaLnBrk="1" latinLnBrk="0" hangingPunct="1">
              <a:buNone/>
              <a:defRPr kumimoji="0" lang="pt-BR" sz="1200"/>
            </a:lvl2pPr>
            <a:lvl3pPr eaLnBrk="1" latinLnBrk="0" hangingPunct="1">
              <a:buNone/>
              <a:defRPr kumimoji="0" lang="pt-BR" sz="1000"/>
            </a:lvl3pPr>
            <a:lvl4pPr eaLnBrk="1" latinLnBrk="0" hangingPunct="1">
              <a:buNone/>
              <a:defRPr kumimoji="0" lang="pt-BR" sz="900"/>
            </a:lvl4pPr>
            <a:lvl5pPr eaLnBrk="1" latinLnBrk="0" hangingPunct="1">
              <a:buNone/>
              <a:defRPr kumimoji="0" lang="pt-BR" sz="9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pt-BR"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pt-BR" sz="1700"/>
            </a:lvl1pPr>
            <a:lvl2pPr eaLnBrk="1" latinLnBrk="0" hangingPunct="1">
              <a:buFontTx/>
              <a:buNone/>
              <a:defRPr kumimoji="0" lang="pt-BR" sz="1200"/>
            </a:lvl2pPr>
            <a:lvl3pPr eaLnBrk="1" latinLnBrk="0" hangingPunct="1">
              <a:buFontTx/>
              <a:buNone/>
              <a:defRPr kumimoji="0" lang="pt-BR" sz="1000"/>
            </a:lvl3pPr>
            <a:lvl4pPr eaLnBrk="1" latinLnBrk="0" hangingPunct="1">
              <a:buFontTx/>
              <a:buNone/>
              <a:defRPr kumimoji="0" lang="pt-BR" sz="900"/>
            </a:lvl4pPr>
            <a:lvl5pPr eaLnBrk="1" latinLnBrk="0" hangingPunct="1">
              <a:buFontTx/>
              <a:buNone/>
              <a:defRPr kumimoji="0" lang="pt-BR" sz="9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 eaLnBrk="1" latinLnBrk="0" hangingPunct="1">
              <a:buNone/>
              <a:defRPr kumimoji="0" lang="pt-BR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pt-BR" smtClean="0"/>
              <a:t>Clique para editar o título mestre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>
            <a:extLst/>
          </a:lstStyle>
          <a:p>
            <a:fld id="{E4606EA6-EFEA-4C30-9264-4F9291A5780D}" type="datetime1">
              <a:pPr/>
              <a:t>06/11/2019</a:t>
            </a:fld>
            <a:endParaRPr kumimoji="0" lang="pt-BR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 eaLnBrk="1" latinLnBrk="0" hangingPunct="1">
              <a:defRPr kumimoji="0" lang="pt-BR" sz="2800"/>
            </a:lvl1pPr>
            <a:extLst/>
          </a:lstStyle>
          <a:p>
            <a:pPr algn="ctr"/>
            <a:fld id="{8F82E0A0-C266-4798-8C8F-B9F91E9DA37E}" type="slidenum">
              <a:rPr kumimoji="0" lang="pt-BR" sz="2800" b="1">
                <a:solidFill>
                  <a:srgbClr val="FFFFFF"/>
                </a:solidFill>
              </a:rPr>
              <a:pPr algn="ctr"/>
              <a:t>‹nº›</a:t>
            </a:fld>
            <a:endParaRPr kumimoji="0" lang="pt-BR" sz="280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>
            <a:extLst/>
          </a:lstStyle>
          <a:p>
            <a:endParaRPr kumimoji="0"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pt-BR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pPr/>
              <a:t>06/11/2019</a:t>
            </a:fld>
            <a:endParaRPr kumimoji="0" lang="pt-BR" sz="140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pt-BR"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kumimoji="0" lang="pt-BR" sz="140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kumimoji="0" lang="pt-BR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pt-BR"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kumimoji="0" lang="pt-BR" sz="1400" b="1">
                <a:solidFill>
                  <a:srgbClr val="FFFFFF"/>
                </a:solidFill>
              </a:rPr>
              <a:pPr algn="ctr"/>
              <a:t>‹nº›</a:t>
            </a:fld>
            <a:endParaRPr kumimoji="0" lang="pt-BR" sz="1400" b="1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pPr eaLnBrk="1" latinLnBrk="0" hangingPunct="1"/>
            <a:r>
              <a:rPr kumimoji="0" lang="pt-BR" smtClean="0"/>
              <a:t>Clique para editar o título mestre</a:t>
            </a:r>
            <a:endParaRPr kumimoji="0"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txStyles>
    <p:titleStyle>
      <a:lvl1pPr algn="l" rtl="0" eaLnBrk="1" latinLnBrk="0" hangingPunct="1">
        <a:spcBef>
          <a:spcPct val="0"/>
        </a:spcBef>
        <a:buNone/>
        <a:defRPr kumimoji="0" lang="pt-B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pt-BR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pt-BR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pt-BR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pt-BR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/>
          </p:cNvSpPr>
          <p:nvPr>
            <p:ph type="subTitle" idx="1"/>
          </p:nvPr>
        </p:nvSpPr>
        <p:spPr>
          <a:xfrm>
            <a:off x="2339752" y="4587974"/>
            <a:ext cx="6515100" cy="627534"/>
          </a:xfrm>
        </p:spPr>
        <p:txBody>
          <a:bodyPr>
            <a:normAutofit fontScale="55000" lnSpcReduction="20000"/>
          </a:bodyPr>
          <a:lstStyle>
            <a:extLst/>
          </a:lstStyle>
          <a:p>
            <a:r>
              <a:rPr lang="pt-BR" dirty="0" smtClean="0"/>
              <a:t>Análise e Desenvolvimento de Sistemas</a:t>
            </a:r>
          </a:p>
          <a:p>
            <a:r>
              <a:rPr lang="en-US" dirty="0" smtClean="0"/>
              <a:t>Prof. Ms. José Geraldo </a:t>
            </a:r>
            <a:r>
              <a:rPr lang="en-US" dirty="0"/>
              <a:t>de Moraes - http://lattes.cnpq.br/3313135299163906 </a:t>
            </a:r>
          </a:p>
          <a:p>
            <a:endParaRPr lang="pt-BR" dirty="0"/>
          </a:p>
        </p:txBody>
      </p:sp>
      <p:sp>
        <p:nvSpPr>
          <p:cNvPr id="4" name="Rectangle 3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pt-BR" dirty="0" smtClean="0"/>
              <a:t>Laboratório de Hardware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/>
              <a:t>ledbotaopress.ino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09600" y="1419622"/>
            <a:ext cx="8153400" cy="3523456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Descrição: Acender um </a:t>
            </a:r>
            <a:r>
              <a:rPr lang="pt-BR" dirty="0" err="1"/>
              <a:t>led</a:t>
            </a:r>
            <a:r>
              <a:rPr lang="pt-BR" dirty="0"/>
              <a:t> ao pressionar o botão. Ao soltar o dedo do botão, o </a:t>
            </a:r>
            <a:r>
              <a:rPr lang="pt-BR" dirty="0" err="1"/>
              <a:t>led</a:t>
            </a:r>
            <a:r>
              <a:rPr lang="pt-BR" dirty="0"/>
              <a:t> deverá desligar. </a:t>
            </a:r>
          </a:p>
          <a:p>
            <a:endParaRPr lang="pt-BR" dirty="0"/>
          </a:p>
          <a:p>
            <a:r>
              <a:rPr lang="pt-BR" dirty="0"/>
              <a:t>Componentes necessários:</a:t>
            </a:r>
          </a:p>
          <a:p>
            <a:pPr lvl="1"/>
            <a:r>
              <a:rPr lang="pt-BR" dirty="0"/>
              <a:t>1 Led</a:t>
            </a:r>
          </a:p>
          <a:p>
            <a:pPr lvl="1"/>
            <a:r>
              <a:rPr lang="pt-BR" dirty="0"/>
              <a:t>1 botão (</a:t>
            </a:r>
            <a:r>
              <a:rPr lang="pt-BR" dirty="0" err="1"/>
              <a:t>push</a:t>
            </a:r>
            <a:r>
              <a:rPr lang="pt-BR" dirty="0"/>
              <a:t> </a:t>
            </a:r>
            <a:r>
              <a:rPr lang="pt-BR" dirty="0" err="1"/>
              <a:t>button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1 resistor</a:t>
            </a:r>
          </a:p>
          <a:p>
            <a:pPr lvl="1"/>
            <a:r>
              <a:rPr lang="pt-BR" dirty="0"/>
              <a:t>Jumpers</a:t>
            </a:r>
          </a:p>
          <a:p>
            <a:pPr lvl="1"/>
            <a:r>
              <a:rPr lang="pt-BR" dirty="0"/>
              <a:t>Protoboard</a:t>
            </a:r>
          </a:p>
          <a:p>
            <a:endParaRPr lang="pt-BR" dirty="0"/>
          </a:p>
          <a:p>
            <a:r>
              <a:rPr lang="pt-BR" dirty="0" err="1"/>
              <a:t>Prototipar</a:t>
            </a:r>
            <a:r>
              <a:rPr lang="pt-BR" dirty="0"/>
              <a:t> no </a:t>
            </a:r>
            <a:r>
              <a:rPr lang="pt-BR" dirty="0" err="1"/>
              <a:t>Fritzing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678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Sensores e atuadores!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251520" y="1352550"/>
            <a:ext cx="7056784" cy="3242310"/>
          </a:xfrm>
        </p:spPr>
        <p:txBody>
          <a:bodyPr>
            <a:noAutofit/>
          </a:bodyPr>
          <a:lstStyle/>
          <a:p>
            <a:pPr lvl="1"/>
            <a:r>
              <a:rPr lang="pt-BR" sz="2100" dirty="0" smtClean="0"/>
              <a:t>Sensores </a:t>
            </a:r>
            <a:r>
              <a:rPr lang="pt-BR" sz="2100" dirty="0"/>
              <a:t>são dispositivos que </a:t>
            </a:r>
            <a:r>
              <a:rPr lang="pt-BR" sz="2100" dirty="0" smtClean="0"/>
              <a:t>convertem grandezas</a:t>
            </a:r>
            <a:r>
              <a:rPr lang="pt-BR" sz="2100" dirty="0"/>
              <a:t> </a:t>
            </a:r>
            <a:r>
              <a:rPr lang="pt-BR" sz="2100" dirty="0" smtClean="0"/>
              <a:t>físicas (temperatura</a:t>
            </a:r>
            <a:r>
              <a:rPr lang="pt-BR" sz="2100" dirty="0"/>
              <a:t>, pressão, presença, umidade, intensidade </a:t>
            </a:r>
            <a:r>
              <a:rPr lang="pt-BR" sz="2100" dirty="0" smtClean="0"/>
              <a:t>luminosa) em sinais elétricos.</a:t>
            </a:r>
            <a:r>
              <a:rPr lang="pt-BR" sz="2100" b="1" dirty="0" smtClean="0"/>
              <a:t> </a:t>
            </a:r>
            <a:r>
              <a:rPr lang="pt-BR" sz="2100" dirty="0" smtClean="0"/>
              <a:t>Permitem </a:t>
            </a:r>
            <a:r>
              <a:rPr lang="pt-BR" sz="2100" dirty="0"/>
              <a:t>que um equipamento eletrônico possa interagir com o mundo</a:t>
            </a:r>
            <a:r>
              <a:rPr lang="pt-BR" sz="2100" dirty="0" smtClean="0"/>
              <a:t>. Ex.: LDR, </a:t>
            </a:r>
            <a:r>
              <a:rPr lang="pt-BR" sz="2100" dirty="0" err="1" smtClean="0"/>
              <a:t>Ultrasom</a:t>
            </a:r>
            <a:r>
              <a:rPr lang="pt-BR" sz="2100" dirty="0" smtClean="0"/>
              <a:t>.</a:t>
            </a:r>
          </a:p>
          <a:p>
            <a:pPr lvl="1"/>
            <a:r>
              <a:rPr lang="pt-BR" sz="2100" dirty="0" smtClean="0"/>
              <a:t>Atuadores são dispositivos </a:t>
            </a:r>
            <a:r>
              <a:rPr lang="pt-BR" sz="2100" dirty="0"/>
              <a:t>que, a partir de informações digitais </a:t>
            </a:r>
            <a:r>
              <a:rPr lang="pt-BR" sz="2100" dirty="0" smtClean="0"/>
              <a:t>atuam no </a:t>
            </a:r>
            <a:r>
              <a:rPr lang="pt-BR" sz="2100" dirty="0"/>
              <a:t>mundo real. </a:t>
            </a:r>
            <a:endParaRPr lang="pt-BR" sz="2100" dirty="0" smtClean="0"/>
          </a:p>
          <a:p>
            <a:pPr marL="365760" lvl="1" indent="0">
              <a:buNone/>
            </a:pPr>
            <a:r>
              <a:rPr lang="pt-BR" sz="2100" dirty="0"/>
              <a:t>	</a:t>
            </a:r>
            <a:r>
              <a:rPr lang="pt-BR" sz="2100" dirty="0" smtClean="0"/>
              <a:t>Exemplos </a:t>
            </a:r>
            <a:r>
              <a:rPr lang="pt-BR" sz="2100" dirty="0"/>
              <a:t>de atuadores são motores, </a:t>
            </a:r>
            <a:endParaRPr lang="pt-BR" sz="2100" dirty="0" smtClean="0"/>
          </a:p>
          <a:p>
            <a:pPr marL="365760" lvl="1" indent="0">
              <a:buNone/>
            </a:pPr>
            <a:r>
              <a:rPr lang="pt-BR" sz="2100" dirty="0"/>
              <a:t>	</a:t>
            </a:r>
            <a:r>
              <a:rPr lang="pt-BR" sz="2100" dirty="0" smtClean="0"/>
              <a:t>alto-falantes</a:t>
            </a:r>
            <a:r>
              <a:rPr lang="pt-BR" sz="2100" dirty="0"/>
              <a:t>, </a:t>
            </a:r>
            <a:r>
              <a:rPr lang="pt-BR" sz="2100" dirty="0" err="1" smtClean="0"/>
              <a:t>leds</a:t>
            </a:r>
            <a:r>
              <a:rPr lang="pt-BR" sz="2100" dirty="0" smtClean="0"/>
              <a:t>, </a:t>
            </a:r>
            <a:r>
              <a:rPr lang="pt-BR" sz="2100" dirty="0" err="1" smtClean="0"/>
              <a:t>push</a:t>
            </a:r>
            <a:r>
              <a:rPr lang="pt-BR" sz="2100" dirty="0" smtClean="0"/>
              <a:t> </a:t>
            </a:r>
            <a:r>
              <a:rPr lang="en-US" sz="2100" dirty="0" smtClean="0"/>
              <a:t>buttons.</a:t>
            </a:r>
            <a:endParaRPr lang="pt-BR" sz="2100" dirty="0" smtClean="0"/>
          </a:p>
          <a:p>
            <a:pPr lvl="1"/>
            <a:endParaRPr lang="pt-BR" sz="2200" dirty="0" smtClean="0"/>
          </a:p>
          <a:p>
            <a:pPr lvl="1"/>
            <a:endParaRPr lang="pt-BR" sz="22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2211710"/>
            <a:ext cx="2165031" cy="18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 smtClean="0"/>
              <a:t>sensorcapacitancia.ino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09600" y="1419622"/>
            <a:ext cx="8153400" cy="3523456"/>
          </a:xfrm>
        </p:spPr>
        <p:txBody>
          <a:bodyPr>
            <a:noAutofit/>
          </a:bodyPr>
          <a:lstStyle/>
          <a:p>
            <a:r>
              <a:rPr lang="pt-BR" sz="1600" dirty="0" smtClean="0"/>
              <a:t>Descrição: Acender um </a:t>
            </a:r>
            <a:r>
              <a:rPr lang="pt-BR" sz="1600" dirty="0" err="1" smtClean="0"/>
              <a:t>led</a:t>
            </a:r>
            <a:r>
              <a:rPr lang="pt-BR" sz="1600" dirty="0" smtClean="0"/>
              <a:t> ao pressionar o papel alumínio ou clips. Ao soltar o dedo do botão, o </a:t>
            </a:r>
            <a:r>
              <a:rPr lang="pt-BR" sz="1600" dirty="0" err="1" smtClean="0"/>
              <a:t>led</a:t>
            </a:r>
            <a:r>
              <a:rPr lang="pt-BR" sz="1600" dirty="0" smtClean="0"/>
              <a:t> deverá desligar. </a:t>
            </a:r>
          </a:p>
          <a:p>
            <a:r>
              <a:rPr lang="pt-BR" sz="1600" dirty="0" smtClean="0"/>
              <a:t>O papel alumínio faz a função de um sensor de capacitância. Capacitância é a medida de quanta carga elétrica algo pode armazenar. Ele  vai medir a capacitância do nosso corpo.</a:t>
            </a:r>
          </a:p>
          <a:p>
            <a:r>
              <a:rPr lang="pt-BR" sz="1600" dirty="0" smtClean="0"/>
              <a:t>Componentes necessários:</a:t>
            </a:r>
          </a:p>
          <a:p>
            <a:pPr lvl="1"/>
            <a:r>
              <a:rPr lang="pt-BR" sz="1600" dirty="0" smtClean="0"/>
              <a:t>1 Led</a:t>
            </a:r>
          </a:p>
          <a:p>
            <a:pPr lvl="1"/>
            <a:r>
              <a:rPr lang="pt-BR" sz="1600" dirty="0" smtClean="0"/>
              <a:t>1 pedaço de papel alumínio ou um clips</a:t>
            </a:r>
          </a:p>
          <a:p>
            <a:pPr lvl="1"/>
            <a:r>
              <a:rPr lang="pt-BR" sz="1600" dirty="0" smtClean="0"/>
              <a:t>2 resistores (1 de </a:t>
            </a:r>
            <a:r>
              <a:rPr lang="pt-BR" sz="1600" dirty="0" err="1" smtClean="0"/>
              <a:t>mega</a:t>
            </a:r>
            <a:r>
              <a:rPr lang="pt-BR" sz="1600" dirty="0" smtClean="0"/>
              <a:t> Ohm)</a:t>
            </a:r>
          </a:p>
          <a:p>
            <a:pPr lvl="1"/>
            <a:r>
              <a:rPr lang="pt-BR" sz="1600" dirty="0" smtClean="0"/>
              <a:t>Jumpers</a:t>
            </a:r>
          </a:p>
          <a:p>
            <a:pPr lvl="1"/>
            <a:r>
              <a:rPr lang="pt-BR" sz="1600" dirty="0" err="1" smtClean="0"/>
              <a:t>Protoboard</a:t>
            </a:r>
            <a:endParaRPr lang="pt-BR" sz="1600" dirty="0" smtClean="0"/>
          </a:p>
          <a:p>
            <a:r>
              <a:rPr lang="pt-BR" sz="1600" dirty="0" err="1" smtClean="0"/>
              <a:t>Prototipar</a:t>
            </a:r>
            <a:r>
              <a:rPr lang="pt-BR" sz="1600" dirty="0" smtClean="0"/>
              <a:t> no </a:t>
            </a:r>
            <a:r>
              <a:rPr lang="pt-BR" sz="1600" dirty="0" err="1" smtClean="0"/>
              <a:t>Fritzing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67109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 smtClean="0"/>
              <a:t>sersorcapacitancia.ino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7574"/>
            <a:ext cx="6809140" cy="348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9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Buzzer</a:t>
            </a:r>
            <a:r>
              <a:rPr lang="pt-BR" dirty="0"/>
              <a:t>!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 err="1"/>
              <a:t>Buzzer</a:t>
            </a:r>
            <a:r>
              <a:rPr lang="pt-BR" dirty="0"/>
              <a:t> é um emissor de som, o famoso apito do computador ligando. Ele é um componente digital e a partir dele podemos criar sistemas de alarme, avisos sonoros e até música!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507854"/>
            <a:ext cx="2757488" cy="115728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23" y="3187092"/>
            <a:ext cx="3012897" cy="179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 de repetição For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1867272"/>
          </a:xfrm>
        </p:spPr>
        <p:txBody>
          <a:bodyPr>
            <a:noAutofit/>
          </a:bodyPr>
          <a:lstStyle/>
          <a:p>
            <a:r>
              <a:rPr lang="pt-BR" sz="1600" dirty="0"/>
              <a:t>A instrução </a:t>
            </a:r>
            <a:r>
              <a:rPr lang="pt-BR" sz="1600" dirty="0" smtClean="0"/>
              <a:t>FOR</a:t>
            </a:r>
            <a:r>
              <a:rPr lang="pt-BR" sz="1600" dirty="0"/>
              <a:t> é usada para repetir um bloco de instruções definido entre as chaves. Geralmente utiliza-se um contador para </a:t>
            </a:r>
            <a:r>
              <a:rPr lang="pt-BR" sz="1600" dirty="0" smtClean="0"/>
              <a:t>incrementar / decrementar e </a:t>
            </a:r>
            <a:r>
              <a:rPr lang="pt-BR" sz="1600" dirty="0"/>
              <a:t>finalizar </a:t>
            </a:r>
            <a:r>
              <a:rPr lang="pt-BR" sz="1600" dirty="0" smtClean="0"/>
              <a:t>o loop.</a:t>
            </a:r>
          </a:p>
          <a:p>
            <a:r>
              <a:rPr lang="pt-BR" sz="1600" dirty="0"/>
              <a:t>O laço “for” é constituído de 3 partes</a:t>
            </a:r>
            <a:r>
              <a:rPr lang="pt-BR" sz="1600" dirty="0" smtClean="0"/>
              <a:t>:</a:t>
            </a:r>
          </a:p>
          <a:p>
            <a:pPr marL="320040" lvl="1" indent="0">
              <a:buNone/>
            </a:pPr>
            <a:r>
              <a:rPr lang="pt-BR" sz="1600" dirty="0"/>
              <a:t>for (comandos de inicialização</a:t>
            </a:r>
            <a:r>
              <a:rPr lang="pt-BR" sz="1600" dirty="0" smtClean="0"/>
              <a:t>; condição </a:t>
            </a:r>
            <a:r>
              <a:rPr lang="pt-BR" sz="1600" dirty="0"/>
              <a:t>de teste</a:t>
            </a:r>
            <a:r>
              <a:rPr lang="pt-BR" sz="1600" dirty="0" smtClean="0"/>
              <a:t>; incremento/decremento</a:t>
            </a:r>
            <a:r>
              <a:rPr lang="pt-BR" sz="1600" dirty="0"/>
              <a:t>) </a:t>
            </a:r>
            <a:br>
              <a:rPr lang="pt-BR" sz="1600" dirty="0"/>
            </a:br>
            <a:r>
              <a:rPr lang="pt-BR" sz="1600" dirty="0"/>
              <a:t>{ </a:t>
            </a:r>
            <a:br>
              <a:rPr lang="pt-BR" sz="1600" dirty="0"/>
            </a:br>
            <a:r>
              <a:rPr lang="pt-BR" sz="1600" dirty="0"/>
              <a:t>// comandos a serem repetidos </a:t>
            </a:r>
            <a:br>
              <a:rPr lang="pt-BR" sz="1600" dirty="0"/>
            </a:br>
            <a:r>
              <a:rPr lang="pt-BR" sz="1600" dirty="0" smtClean="0"/>
              <a:t>}</a:t>
            </a:r>
          </a:p>
          <a:p>
            <a:endParaRPr lang="en-US" sz="1600" dirty="0" smtClean="0"/>
          </a:p>
          <a:p>
            <a:pPr marL="0" indent="0">
              <a:buNone/>
            </a:pPr>
            <a:endParaRPr lang="pt-BR" sz="1600" dirty="0"/>
          </a:p>
        </p:txBody>
      </p:sp>
      <p:pic>
        <p:nvPicPr>
          <p:cNvPr id="1029" name="Picture 5" descr="http://arduino.cc/en/uploads/Reference/ForLoopIllustrat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130" y="3147814"/>
            <a:ext cx="3338339" cy="190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14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/>
              <a:t>sirenepolicial.ino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3523456"/>
          </a:xfrm>
        </p:spPr>
        <p:txBody>
          <a:bodyPr>
            <a:normAutofit fontScale="25000" lnSpcReduction="20000"/>
          </a:bodyPr>
          <a:lstStyle/>
          <a:p>
            <a:r>
              <a:rPr lang="pt-BR" sz="8000" dirty="0"/>
              <a:t>Para atividade vamos usar FUNÇÃO TONE, ligada a uma saída PWM, pode cria sons e melodias.</a:t>
            </a:r>
          </a:p>
          <a:p>
            <a:pPr marL="0" indent="0">
              <a:buNone/>
            </a:pPr>
            <a:r>
              <a:rPr lang="pt-BR" sz="8000" dirty="0" smtClean="0"/>
              <a:t>A </a:t>
            </a:r>
            <a:r>
              <a:rPr lang="pt-BR" sz="8000" dirty="0"/>
              <a:t>função </a:t>
            </a:r>
            <a:r>
              <a:rPr lang="pt-BR" sz="8000" dirty="0" err="1"/>
              <a:t>tone</a:t>
            </a:r>
            <a:r>
              <a:rPr lang="pt-BR" sz="8000" dirty="0"/>
              <a:t> tem o seguinte formato:</a:t>
            </a:r>
          </a:p>
          <a:p>
            <a:pPr marL="0" indent="0">
              <a:buNone/>
            </a:pPr>
            <a:r>
              <a:rPr lang="pt-BR" sz="8000" b="1" i="1" dirty="0"/>
              <a:t>   </a:t>
            </a:r>
            <a:r>
              <a:rPr lang="pt-BR" sz="8000" b="1" i="1" dirty="0" err="1"/>
              <a:t>tone</a:t>
            </a:r>
            <a:r>
              <a:rPr lang="pt-BR" sz="8000" b="1" i="1" dirty="0"/>
              <a:t>(pino, </a:t>
            </a:r>
            <a:r>
              <a:rPr lang="pt-BR" sz="8000" b="1" i="1" dirty="0" err="1"/>
              <a:t>frequencia</a:t>
            </a:r>
            <a:r>
              <a:rPr lang="pt-BR" sz="8000" b="1" i="1" dirty="0"/>
              <a:t>, </a:t>
            </a:r>
            <a:r>
              <a:rPr lang="pt-BR" sz="8000" b="1" i="1" dirty="0" smtClean="0"/>
              <a:t>duração) </a:t>
            </a:r>
            <a:r>
              <a:rPr lang="pt-BR" sz="8000" dirty="0" smtClean="0"/>
              <a:t>onde </a:t>
            </a:r>
            <a:r>
              <a:rPr lang="pt-BR" sz="8000" dirty="0"/>
              <a:t>a </a:t>
            </a:r>
            <a:r>
              <a:rPr lang="pt-BR" sz="8000" b="1" dirty="0" err="1"/>
              <a:t>frequencia</a:t>
            </a:r>
            <a:r>
              <a:rPr lang="pt-BR" sz="8000" dirty="0"/>
              <a:t> do tom é </a:t>
            </a:r>
            <a:r>
              <a:rPr lang="pt-BR" sz="8000" dirty="0" err="1"/>
              <a:t>setada</a:t>
            </a:r>
            <a:r>
              <a:rPr lang="pt-BR" sz="8000" dirty="0"/>
              <a:t> em hertz, e </a:t>
            </a:r>
            <a:r>
              <a:rPr lang="pt-BR" sz="8000" dirty="0" smtClean="0"/>
              <a:t>a</a:t>
            </a:r>
            <a:r>
              <a:rPr lang="pt-BR" sz="8000" dirty="0"/>
              <a:t> </a:t>
            </a:r>
            <a:r>
              <a:rPr lang="pt-BR" sz="8000" b="1" dirty="0"/>
              <a:t>duração</a:t>
            </a:r>
            <a:r>
              <a:rPr lang="pt-BR" sz="8000" dirty="0"/>
              <a:t>, em </a:t>
            </a:r>
            <a:r>
              <a:rPr lang="pt-BR" sz="8000" dirty="0" err="1"/>
              <a:t>milisegundos</a:t>
            </a:r>
            <a:r>
              <a:rPr lang="pt-BR" sz="8000" dirty="0"/>
              <a:t>.</a:t>
            </a:r>
          </a:p>
          <a:p>
            <a:pPr marL="0" indent="0">
              <a:buNone/>
            </a:pPr>
            <a:endParaRPr lang="pt-BR" sz="7400" dirty="0"/>
          </a:p>
          <a:p>
            <a:r>
              <a:rPr lang="pt-BR" sz="8000" dirty="0"/>
              <a:t>Componentes necessários:</a:t>
            </a:r>
          </a:p>
          <a:p>
            <a:pPr lvl="1"/>
            <a:r>
              <a:rPr lang="pt-BR" sz="7700" dirty="0"/>
              <a:t>1 </a:t>
            </a:r>
            <a:r>
              <a:rPr lang="pt-BR" sz="7700" dirty="0" err="1"/>
              <a:t>buzzer</a:t>
            </a:r>
            <a:endParaRPr lang="pt-BR" sz="7700" dirty="0"/>
          </a:p>
          <a:p>
            <a:pPr lvl="1"/>
            <a:r>
              <a:rPr lang="pt-BR" sz="7700" dirty="0"/>
              <a:t>protoboard</a:t>
            </a:r>
          </a:p>
          <a:p>
            <a:pPr lvl="1"/>
            <a:r>
              <a:rPr lang="pt-BR" sz="7700" dirty="0"/>
              <a:t>Jumpers</a:t>
            </a:r>
          </a:p>
          <a:p>
            <a:r>
              <a:rPr lang="pt-BR" sz="8000" dirty="0" err="1" smtClean="0"/>
              <a:t>Prototipar</a:t>
            </a:r>
            <a:r>
              <a:rPr lang="pt-BR" sz="8000" dirty="0" smtClean="0"/>
              <a:t> </a:t>
            </a:r>
            <a:r>
              <a:rPr lang="pt-BR" sz="8000" dirty="0"/>
              <a:t>no </a:t>
            </a:r>
            <a:r>
              <a:rPr lang="pt-BR" sz="8000" dirty="0" err="1" smtClean="0"/>
              <a:t>Fritzing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203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/>
              <a:t>sirenepolicial.ino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7" y="1352550"/>
            <a:ext cx="2879233" cy="366747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400" dirty="0" err="1"/>
              <a:t>int</a:t>
            </a:r>
            <a:r>
              <a:rPr lang="pt-BR" sz="1400" dirty="0"/>
              <a:t> tempo= 10;</a:t>
            </a:r>
          </a:p>
          <a:p>
            <a:pPr marL="0" indent="0">
              <a:buNone/>
            </a:pPr>
            <a:r>
              <a:rPr lang="pt-BR" sz="1400" dirty="0" err="1"/>
              <a:t>int</a:t>
            </a:r>
            <a:r>
              <a:rPr lang="pt-BR" sz="1400" dirty="0"/>
              <a:t> </a:t>
            </a:r>
            <a:r>
              <a:rPr lang="pt-BR" sz="1400" dirty="0" err="1"/>
              <a:t>frequencia</a:t>
            </a:r>
            <a:r>
              <a:rPr lang="pt-BR" sz="1400" dirty="0"/>
              <a:t> = 0;</a:t>
            </a:r>
          </a:p>
          <a:p>
            <a:pPr marL="0" indent="0">
              <a:buNone/>
            </a:pPr>
            <a:r>
              <a:rPr lang="pt-BR" sz="1400" dirty="0" err="1"/>
              <a:t>int</a:t>
            </a:r>
            <a:r>
              <a:rPr lang="pt-BR" sz="1400" dirty="0"/>
              <a:t> </a:t>
            </a:r>
            <a:r>
              <a:rPr lang="pt-BR" sz="1400" dirty="0" err="1"/>
              <a:t>Pinofalante</a:t>
            </a:r>
            <a:r>
              <a:rPr lang="pt-BR" sz="1400" dirty="0"/>
              <a:t> = 10;</a:t>
            </a:r>
          </a:p>
          <a:p>
            <a:pPr marL="0" indent="0">
              <a:buNone/>
            </a:pPr>
            <a:r>
              <a:rPr lang="pt-BR" sz="1400" dirty="0" err="1" smtClean="0"/>
              <a:t>void</a:t>
            </a:r>
            <a:r>
              <a:rPr lang="pt-BR" sz="1400" dirty="0" smtClean="0"/>
              <a:t> </a:t>
            </a:r>
            <a:r>
              <a:rPr lang="pt-BR" sz="1400" dirty="0"/>
              <a:t>setup()</a:t>
            </a:r>
          </a:p>
          <a:p>
            <a:pPr marL="0" indent="0">
              <a:buNone/>
            </a:pPr>
            <a:r>
              <a:rPr lang="pt-BR" sz="1400" dirty="0"/>
              <a:t>{</a:t>
            </a:r>
          </a:p>
          <a:p>
            <a:pPr marL="0" indent="0">
              <a:buNone/>
            </a:pPr>
            <a:r>
              <a:rPr lang="pt-BR" sz="1400" dirty="0"/>
              <a:t>  </a:t>
            </a:r>
            <a:r>
              <a:rPr lang="pt-BR" sz="1400" dirty="0" err="1"/>
              <a:t>pinMode</a:t>
            </a:r>
            <a:r>
              <a:rPr lang="pt-BR" sz="1400" dirty="0"/>
              <a:t>(</a:t>
            </a:r>
            <a:r>
              <a:rPr lang="pt-BR" sz="1400" dirty="0" err="1"/>
              <a:t>Pinofalante,OUTPUT</a:t>
            </a:r>
            <a:r>
              <a:rPr lang="pt-BR" sz="1400" dirty="0"/>
              <a:t>); //Pino do </a:t>
            </a:r>
            <a:r>
              <a:rPr lang="pt-BR" sz="1400" dirty="0" err="1"/>
              <a:t>buzzer</a:t>
            </a:r>
            <a:endParaRPr lang="pt-BR" sz="1400" dirty="0"/>
          </a:p>
          <a:p>
            <a:pPr marL="0" indent="0">
              <a:buNone/>
            </a:pPr>
            <a:r>
              <a:rPr lang="pt-BR" sz="1400" dirty="0"/>
              <a:t>}</a:t>
            </a:r>
          </a:p>
          <a:p>
            <a:pPr marL="0" indent="0">
              <a:buNone/>
            </a:pPr>
            <a:r>
              <a:rPr lang="pt-BR" sz="1400" dirty="0" err="1" smtClean="0"/>
              <a:t>void</a:t>
            </a:r>
            <a:r>
              <a:rPr lang="pt-BR" sz="1400" dirty="0" smtClean="0"/>
              <a:t> </a:t>
            </a:r>
            <a:r>
              <a:rPr lang="pt-BR" sz="1400" dirty="0"/>
              <a:t>loop()</a:t>
            </a:r>
          </a:p>
          <a:p>
            <a:pPr marL="0" indent="0">
              <a:buNone/>
            </a:pPr>
            <a:r>
              <a:rPr lang="pt-BR" sz="1400" dirty="0" smtClean="0"/>
              <a:t>{</a:t>
            </a:r>
            <a:endParaRPr lang="pt-BR" sz="1400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4067944" y="1352550"/>
            <a:ext cx="4608511" cy="3667472"/>
          </a:xfrm>
          <a:prstGeom prst="rect">
            <a:avLst/>
          </a:prstGeom>
        </p:spPr>
        <p:txBody>
          <a:bodyPr vert="horz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lang="pt-BR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lang="pt-BR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lang="pt-BR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lang="pt-BR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kumimoji="0" lang="pt-B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lang="pt-B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lang="pt-B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lang="pt-BR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0" indent="0">
              <a:buFont typeface="Wingdings"/>
              <a:buNone/>
            </a:pPr>
            <a:r>
              <a:rPr lang="pt-BR" sz="1400" dirty="0" smtClean="0"/>
              <a:t>for (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 = 150; 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 &lt; 1800; 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 += 1) 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{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  </a:t>
            </a:r>
            <a:r>
              <a:rPr lang="pt-BR" sz="1400" dirty="0" err="1" smtClean="0"/>
              <a:t>tone</a:t>
            </a:r>
            <a:r>
              <a:rPr lang="pt-BR" sz="1400" dirty="0" smtClean="0"/>
              <a:t>(</a:t>
            </a:r>
            <a:r>
              <a:rPr lang="pt-BR" sz="1400" dirty="0" err="1" smtClean="0"/>
              <a:t>Pinofalante</a:t>
            </a:r>
            <a:r>
              <a:rPr lang="pt-BR" sz="1400" dirty="0" smtClean="0"/>
              <a:t>, 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, tempo); 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  </a:t>
            </a:r>
            <a:r>
              <a:rPr lang="pt-BR" sz="1400" dirty="0" err="1" smtClean="0"/>
              <a:t>delay</a:t>
            </a:r>
            <a:r>
              <a:rPr lang="pt-BR" sz="1400" dirty="0" smtClean="0"/>
              <a:t>(1);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}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for (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 = 1800; 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 &gt; 150; 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 -= 1) 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{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  </a:t>
            </a:r>
            <a:r>
              <a:rPr lang="pt-BR" sz="1400" dirty="0" err="1" smtClean="0"/>
              <a:t>tone</a:t>
            </a:r>
            <a:r>
              <a:rPr lang="pt-BR" sz="1400" dirty="0" smtClean="0"/>
              <a:t>(</a:t>
            </a:r>
            <a:r>
              <a:rPr lang="pt-BR" sz="1400" dirty="0" err="1" smtClean="0"/>
              <a:t>Pinofalante</a:t>
            </a:r>
            <a:r>
              <a:rPr lang="pt-BR" sz="1400" dirty="0" smtClean="0"/>
              <a:t>, </a:t>
            </a:r>
            <a:r>
              <a:rPr lang="pt-BR" sz="1400" dirty="0" err="1" smtClean="0"/>
              <a:t>frequencia</a:t>
            </a:r>
            <a:r>
              <a:rPr lang="pt-BR" sz="1400" dirty="0" smtClean="0"/>
              <a:t>, tempo); 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  </a:t>
            </a:r>
            <a:r>
              <a:rPr lang="pt-BR" sz="1400" dirty="0" err="1" smtClean="0"/>
              <a:t>delay</a:t>
            </a:r>
            <a:r>
              <a:rPr lang="pt-BR" sz="1400" dirty="0" smtClean="0"/>
              <a:t>(1);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  }</a:t>
            </a:r>
          </a:p>
          <a:p>
            <a:pPr marL="0" indent="0">
              <a:buFont typeface="Wingdings"/>
              <a:buNone/>
            </a:pPr>
            <a:r>
              <a:rPr lang="pt-BR" sz="1400" dirty="0" smtClean="0"/>
              <a:t>}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17913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err="1"/>
              <a:t>Ultrasonic</a:t>
            </a:r>
            <a:r>
              <a:rPr lang="pt-BR" sz="3200" dirty="0"/>
              <a:t> – HC-SR04 – Sensor de distância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O Sensor Ultrassônico HC-SR04 é um componente muito comum em projetos com Arduino, e permite que você faça leituras de distâncias entre 2 cm e 4 metros, com precisão de 3 mm.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311" y="2740500"/>
            <a:ext cx="2778919" cy="189309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269" y="2500919"/>
            <a:ext cx="3240976" cy="219986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123728" y="4700783"/>
            <a:ext cx="43845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Mesmo sistema que os morcegos conseguem detectar objetos</a:t>
            </a:r>
          </a:p>
        </p:txBody>
      </p:sp>
    </p:spTree>
    <p:extLst>
      <p:ext uri="{BB962C8B-B14F-4D97-AF65-F5344CB8AC3E}">
        <p14:creationId xmlns:p14="http://schemas.microsoft.com/office/powerpoint/2010/main" val="24340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Ultrasonic</a:t>
            </a:r>
            <a:r>
              <a:rPr lang="pt-BR" dirty="0"/>
              <a:t> - biblioteca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Para facilitar, o fabricante dispõe no GitHub a biblioteca (</a:t>
            </a:r>
            <a:r>
              <a:rPr lang="pt-BR" dirty="0" err="1"/>
              <a:t>library</a:t>
            </a:r>
            <a:r>
              <a:rPr lang="pt-BR" dirty="0"/>
              <a:t>) do </a:t>
            </a:r>
            <a:r>
              <a:rPr lang="pt-BR" dirty="0" err="1"/>
              <a:t>ultrasonic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Vamos baixar a biblioteca primeiramente.</a:t>
            </a:r>
          </a:p>
          <a:p>
            <a:r>
              <a:rPr lang="pt-BR" dirty="0"/>
              <a:t>Digite no </a:t>
            </a:r>
            <a:r>
              <a:rPr lang="pt-BR" dirty="0" err="1"/>
              <a:t>google</a:t>
            </a:r>
            <a:r>
              <a:rPr lang="pt-BR" dirty="0"/>
              <a:t>: ‘</a:t>
            </a:r>
            <a:r>
              <a:rPr lang="pt-BR" dirty="0" err="1"/>
              <a:t>ultrasonic</a:t>
            </a:r>
            <a:r>
              <a:rPr lang="pt-BR" dirty="0"/>
              <a:t> </a:t>
            </a:r>
            <a:r>
              <a:rPr lang="pt-BR" dirty="0" err="1"/>
              <a:t>library</a:t>
            </a:r>
            <a:r>
              <a:rPr lang="pt-BR" dirty="0"/>
              <a:t>’.</a:t>
            </a:r>
          </a:p>
          <a:p>
            <a:r>
              <a:rPr lang="pt-BR" dirty="0"/>
              <a:t>Clique no link da GitHub da </a:t>
            </a:r>
            <a:r>
              <a:rPr lang="pt-BR" dirty="0" err="1"/>
              <a:t>library</a:t>
            </a:r>
            <a:endParaRPr lang="pt-BR" dirty="0"/>
          </a:p>
          <a:p>
            <a:r>
              <a:rPr lang="pt-BR" dirty="0"/>
              <a:t>Baixe a biblioteca.</a:t>
            </a:r>
          </a:p>
          <a:p>
            <a:endParaRPr lang="pt-BR" dirty="0"/>
          </a:p>
          <a:p>
            <a:r>
              <a:rPr lang="pt-BR" dirty="0"/>
              <a:t>Depois de baixar, extraia o conteúdo na pasta </a:t>
            </a:r>
            <a:r>
              <a:rPr lang="pt-BR" dirty="0" err="1"/>
              <a:t>library</a:t>
            </a:r>
            <a:r>
              <a:rPr lang="pt-BR" dirty="0"/>
              <a:t>, que se encontra em c:\arquivos de programas\Arduino.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24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Aula passada...Projeto </a:t>
            </a:r>
            <a:r>
              <a:rPr lang="pt-BR" dirty="0"/>
              <a:t>– blink5leds.ino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09600" y="1419622"/>
            <a:ext cx="8153400" cy="3523456"/>
          </a:xfrm>
        </p:spPr>
        <p:txBody>
          <a:bodyPr>
            <a:normAutofit fontScale="70000" lnSpcReduction="20000"/>
          </a:bodyPr>
          <a:lstStyle/>
          <a:p>
            <a:r>
              <a:rPr lang="pt-BR" sz="3400" dirty="0"/>
              <a:t>Descrição: Vamos incrementar o exercício anterior, adicionando mais 4 </a:t>
            </a:r>
            <a:r>
              <a:rPr lang="pt-BR" sz="3400" dirty="0" err="1"/>
              <a:t>leds</a:t>
            </a:r>
            <a:r>
              <a:rPr lang="pt-BR" sz="3400" dirty="0"/>
              <a:t>, totalizando 5 </a:t>
            </a:r>
            <a:r>
              <a:rPr lang="pt-BR" sz="3400" dirty="0" err="1"/>
              <a:t>leds</a:t>
            </a:r>
            <a:r>
              <a:rPr lang="pt-BR" sz="3400" dirty="0"/>
              <a:t> na protoboard. O programa deve acender ao mesmo tempo os 5 </a:t>
            </a:r>
            <a:r>
              <a:rPr lang="pt-BR" sz="3400" dirty="0" err="1"/>
              <a:t>leds</a:t>
            </a:r>
            <a:r>
              <a:rPr lang="pt-BR" sz="3400" dirty="0"/>
              <a:t>. </a:t>
            </a:r>
          </a:p>
          <a:p>
            <a:pPr marL="0" indent="0">
              <a:buNone/>
            </a:pPr>
            <a:endParaRPr lang="pt-BR" sz="3400" dirty="0"/>
          </a:p>
          <a:p>
            <a:r>
              <a:rPr lang="pt-BR" sz="3400" dirty="0"/>
              <a:t>Componentes necessários:</a:t>
            </a:r>
          </a:p>
          <a:p>
            <a:pPr lvl="1"/>
            <a:r>
              <a:rPr lang="pt-BR" sz="2900" dirty="0"/>
              <a:t>5 </a:t>
            </a:r>
            <a:r>
              <a:rPr lang="pt-BR" sz="2900" dirty="0" err="1"/>
              <a:t>Leds</a:t>
            </a:r>
            <a:r>
              <a:rPr lang="pt-BR" sz="2900" dirty="0"/>
              <a:t> </a:t>
            </a:r>
          </a:p>
          <a:p>
            <a:pPr lvl="1"/>
            <a:r>
              <a:rPr lang="pt-BR" sz="2900" dirty="0"/>
              <a:t>1 protoboard</a:t>
            </a:r>
          </a:p>
          <a:p>
            <a:pPr lvl="1"/>
            <a:r>
              <a:rPr lang="pt-BR" sz="2900" dirty="0"/>
              <a:t> jumpers</a:t>
            </a:r>
          </a:p>
          <a:p>
            <a:endParaRPr lang="pt-BR" dirty="0"/>
          </a:p>
          <a:p>
            <a:r>
              <a:rPr lang="pt-BR" sz="3400" dirty="0" err="1"/>
              <a:t>Prototipar</a:t>
            </a:r>
            <a:r>
              <a:rPr lang="pt-BR" sz="3400" dirty="0"/>
              <a:t> no </a:t>
            </a:r>
            <a:r>
              <a:rPr lang="pt-BR" sz="3400" dirty="0" err="1"/>
              <a:t>fritzing</a:t>
            </a:r>
            <a:endParaRPr lang="pt-BR" sz="3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039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/>
              <a:t>ultramedirdist.ino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3595464"/>
          </a:xfrm>
        </p:spPr>
        <p:txBody>
          <a:bodyPr>
            <a:noAutofit/>
          </a:bodyPr>
          <a:lstStyle/>
          <a:p>
            <a:r>
              <a:rPr lang="pt-BR" sz="2400" dirty="0"/>
              <a:t>Descrição: medir distancia e polegada de objetos</a:t>
            </a:r>
          </a:p>
          <a:p>
            <a:r>
              <a:rPr lang="pt-BR" sz="2400" dirty="0" smtClean="0"/>
              <a:t>Componentes </a:t>
            </a:r>
            <a:r>
              <a:rPr lang="pt-BR" sz="2400" dirty="0"/>
              <a:t>necessários:</a:t>
            </a:r>
          </a:p>
          <a:p>
            <a:pPr lvl="1"/>
            <a:r>
              <a:rPr lang="pt-BR" sz="2100" dirty="0" err="1"/>
              <a:t>Ultrasonic</a:t>
            </a:r>
            <a:endParaRPr lang="pt-BR" sz="2100" dirty="0"/>
          </a:p>
          <a:p>
            <a:pPr lvl="1"/>
            <a:r>
              <a:rPr lang="pt-BR" sz="2100" dirty="0"/>
              <a:t>Protoboard</a:t>
            </a:r>
          </a:p>
          <a:p>
            <a:pPr lvl="1"/>
            <a:r>
              <a:rPr lang="pt-BR" sz="2100" dirty="0"/>
              <a:t>Jumpers</a:t>
            </a:r>
          </a:p>
          <a:p>
            <a:r>
              <a:rPr lang="pt-BR" sz="2400" dirty="0" err="1" smtClean="0"/>
              <a:t>Prototipar</a:t>
            </a:r>
            <a:r>
              <a:rPr lang="pt-BR" sz="2400" dirty="0" smtClean="0"/>
              <a:t> </a:t>
            </a:r>
            <a:r>
              <a:rPr lang="pt-BR" sz="2400" dirty="0"/>
              <a:t>no </a:t>
            </a:r>
            <a:r>
              <a:rPr lang="pt-BR" sz="2400" dirty="0" err="1"/>
              <a:t>Fritzing</a:t>
            </a:r>
            <a:endParaRPr lang="pt-BR" sz="2400" dirty="0"/>
          </a:p>
          <a:p>
            <a:r>
              <a:rPr lang="pt-BR" sz="2400" dirty="0" smtClean="0"/>
              <a:t>Código</a:t>
            </a:r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9449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Ultrasonic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09600" y="1419622"/>
            <a:ext cx="3311280" cy="35283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1200" dirty="0"/>
              <a:t>//Carrega a biblioteca do sensor </a:t>
            </a:r>
            <a:r>
              <a:rPr lang="pt-BR" sz="1200" dirty="0" err="1"/>
              <a:t>ultrassonico</a:t>
            </a:r>
            <a:endParaRPr lang="pt-BR" sz="1200" dirty="0"/>
          </a:p>
          <a:p>
            <a:pPr marL="0" indent="0">
              <a:buNone/>
            </a:pPr>
            <a:r>
              <a:rPr lang="pt-BR" sz="1200" dirty="0"/>
              <a:t>#include &lt;</a:t>
            </a:r>
            <a:r>
              <a:rPr lang="pt-BR" sz="1200" dirty="0" err="1"/>
              <a:t>Ultrasonic.h</a:t>
            </a:r>
            <a:r>
              <a:rPr lang="pt-BR" sz="1200" dirty="0"/>
              <a:t>&gt; </a:t>
            </a:r>
          </a:p>
          <a:p>
            <a:pPr marL="0" indent="0">
              <a:buNone/>
            </a:pPr>
            <a:r>
              <a:rPr lang="pt-BR" sz="1200" dirty="0"/>
              <a:t>//Define os pinos para o trigger e </a:t>
            </a:r>
            <a:r>
              <a:rPr lang="pt-BR" sz="1200" dirty="0" err="1"/>
              <a:t>echo</a:t>
            </a:r>
            <a:endParaRPr lang="pt-BR" sz="1200" dirty="0"/>
          </a:p>
          <a:p>
            <a:pPr marL="0" indent="0">
              <a:buNone/>
            </a:pPr>
            <a:r>
              <a:rPr lang="pt-BR" sz="1200" dirty="0"/>
              <a:t>#define </a:t>
            </a:r>
            <a:r>
              <a:rPr lang="pt-BR" sz="1200" dirty="0" err="1"/>
              <a:t>pino_trigger</a:t>
            </a:r>
            <a:r>
              <a:rPr lang="pt-BR" sz="1200" dirty="0"/>
              <a:t> </a:t>
            </a:r>
            <a:r>
              <a:rPr lang="pt-BR" sz="1200" dirty="0" smtClean="0"/>
              <a:t>12</a:t>
            </a:r>
            <a:endParaRPr lang="pt-BR" sz="1200" dirty="0"/>
          </a:p>
          <a:p>
            <a:pPr marL="0" indent="0">
              <a:buNone/>
            </a:pPr>
            <a:r>
              <a:rPr lang="pt-BR" sz="1200" dirty="0"/>
              <a:t>#define </a:t>
            </a:r>
            <a:r>
              <a:rPr lang="pt-BR" sz="1200" dirty="0" err="1"/>
              <a:t>pino_echo</a:t>
            </a:r>
            <a:r>
              <a:rPr lang="pt-BR" sz="1200" dirty="0"/>
              <a:t> </a:t>
            </a:r>
            <a:r>
              <a:rPr lang="pt-BR" sz="1200" dirty="0" smtClean="0"/>
              <a:t>11</a:t>
            </a:r>
            <a:endParaRPr lang="pt-BR" sz="1200" dirty="0"/>
          </a:p>
          <a:p>
            <a:pPr marL="0" indent="0">
              <a:buNone/>
            </a:pPr>
            <a:r>
              <a:rPr lang="pt-BR" sz="1200" dirty="0"/>
              <a:t>//Inicializa o sensor nos pinos definidos acima</a:t>
            </a:r>
          </a:p>
          <a:p>
            <a:pPr marL="0" indent="0">
              <a:buNone/>
            </a:pPr>
            <a:r>
              <a:rPr lang="pt-BR" sz="1200" dirty="0" err="1"/>
              <a:t>Ultrasonic</a:t>
            </a:r>
            <a:r>
              <a:rPr lang="pt-BR" sz="1200" dirty="0"/>
              <a:t> </a:t>
            </a:r>
            <a:r>
              <a:rPr lang="pt-BR" sz="1200" dirty="0" err="1"/>
              <a:t>ultrasonic</a:t>
            </a:r>
            <a:r>
              <a:rPr lang="pt-BR" sz="1200" dirty="0"/>
              <a:t>(</a:t>
            </a:r>
            <a:r>
              <a:rPr lang="pt-BR" sz="1200" dirty="0" err="1"/>
              <a:t>pino_trigger</a:t>
            </a:r>
            <a:r>
              <a:rPr lang="pt-BR" sz="1200" dirty="0"/>
              <a:t>, </a:t>
            </a:r>
            <a:r>
              <a:rPr lang="pt-BR" sz="1200" dirty="0" err="1"/>
              <a:t>pino_echo</a:t>
            </a:r>
            <a:r>
              <a:rPr lang="pt-BR" sz="1200" dirty="0"/>
              <a:t>);</a:t>
            </a:r>
          </a:p>
          <a:p>
            <a:pPr marL="0" indent="0">
              <a:buNone/>
            </a:pPr>
            <a:r>
              <a:rPr lang="pt-BR" sz="1200" dirty="0"/>
              <a:t> </a:t>
            </a:r>
            <a:r>
              <a:rPr lang="pt-BR" sz="1200" dirty="0" err="1" smtClean="0"/>
              <a:t>void</a:t>
            </a:r>
            <a:r>
              <a:rPr lang="pt-BR" sz="1200" dirty="0" smtClean="0"/>
              <a:t> </a:t>
            </a:r>
            <a:r>
              <a:rPr lang="pt-BR" sz="1200" dirty="0"/>
              <a:t>setup()</a:t>
            </a:r>
          </a:p>
          <a:p>
            <a:pPr marL="0" indent="0">
              <a:buNone/>
            </a:pPr>
            <a:r>
              <a:rPr lang="pt-BR" sz="1200" dirty="0"/>
              <a:t>{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Serial.begin</a:t>
            </a:r>
            <a:r>
              <a:rPr lang="pt-BR" sz="1200" dirty="0"/>
              <a:t>(9600);</a:t>
            </a:r>
          </a:p>
          <a:p>
            <a:pPr marL="0" indent="0">
              <a:buNone/>
            </a:pPr>
            <a:r>
              <a:rPr lang="pt-BR" sz="1200" dirty="0"/>
              <a:t>  </a:t>
            </a:r>
            <a:r>
              <a:rPr lang="pt-BR" sz="1200" dirty="0" err="1"/>
              <a:t>Serial.println</a:t>
            </a:r>
            <a:r>
              <a:rPr lang="pt-BR" sz="1200" dirty="0"/>
              <a:t>("Lendo dados do sensor...");</a:t>
            </a:r>
          </a:p>
          <a:p>
            <a:pPr marL="0" indent="0">
              <a:buNone/>
            </a:pPr>
            <a:r>
              <a:rPr lang="pt-BR" sz="1200" dirty="0"/>
              <a:t>} </a:t>
            </a:r>
          </a:p>
          <a:p>
            <a:pPr marL="0" indent="0">
              <a:buNone/>
            </a:pPr>
            <a:r>
              <a:rPr lang="pt-BR" sz="1200" dirty="0" err="1"/>
              <a:t>void</a:t>
            </a:r>
            <a:r>
              <a:rPr lang="pt-BR" sz="1200" dirty="0"/>
              <a:t> loop()</a:t>
            </a:r>
          </a:p>
          <a:p>
            <a:pPr marL="0" indent="0">
              <a:buNone/>
            </a:pPr>
            <a:r>
              <a:rPr lang="pt-BR" sz="1200" dirty="0" smtClean="0"/>
              <a:t>{</a:t>
            </a:r>
            <a:endParaRPr lang="pt-BR" sz="1200" dirty="0"/>
          </a:p>
        </p:txBody>
      </p:sp>
      <p:sp>
        <p:nvSpPr>
          <p:cNvPr id="4" name="Retângulo 3"/>
          <p:cNvSpPr/>
          <p:nvPr/>
        </p:nvSpPr>
        <p:spPr>
          <a:xfrm>
            <a:off x="4530579" y="1352550"/>
            <a:ext cx="42302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 //Le as </a:t>
            </a:r>
            <a:r>
              <a:rPr lang="pt-BR" sz="1600" dirty="0" err="1"/>
              <a:t>informacoes</a:t>
            </a:r>
            <a:r>
              <a:rPr lang="pt-BR" sz="1600" dirty="0"/>
              <a:t> do sensor, em cm e </a:t>
            </a:r>
            <a:r>
              <a:rPr lang="pt-BR" sz="1600" dirty="0" err="1"/>
              <a:t>pol</a:t>
            </a:r>
            <a:endParaRPr lang="pt-BR" sz="1600" dirty="0"/>
          </a:p>
          <a:p>
            <a:r>
              <a:rPr lang="pt-BR" sz="1600" dirty="0"/>
              <a:t>  </a:t>
            </a:r>
            <a:r>
              <a:rPr lang="pt-BR" sz="1600" dirty="0" err="1"/>
              <a:t>float</a:t>
            </a:r>
            <a:r>
              <a:rPr lang="pt-BR" sz="1600" dirty="0"/>
              <a:t> </a:t>
            </a:r>
            <a:r>
              <a:rPr lang="pt-BR" sz="1600" dirty="0" err="1"/>
              <a:t>cmMsec</a:t>
            </a:r>
            <a:r>
              <a:rPr lang="pt-BR" sz="1600" dirty="0"/>
              <a:t>, </a:t>
            </a:r>
            <a:r>
              <a:rPr lang="pt-BR" sz="1600" dirty="0" err="1"/>
              <a:t>inMsec</a:t>
            </a:r>
            <a:r>
              <a:rPr lang="pt-BR" sz="1600" dirty="0"/>
              <a:t>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long</a:t>
            </a:r>
            <a:r>
              <a:rPr lang="pt-BR" sz="1600" dirty="0"/>
              <a:t> </a:t>
            </a:r>
            <a:r>
              <a:rPr lang="pt-BR" sz="1600" dirty="0" err="1"/>
              <a:t>microsec</a:t>
            </a:r>
            <a:r>
              <a:rPr lang="pt-BR" sz="1600" dirty="0"/>
              <a:t> = </a:t>
            </a:r>
            <a:r>
              <a:rPr lang="pt-BR" sz="1600" dirty="0" err="1"/>
              <a:t>ultrasonic.timing</a:t>
            </a:r>
            <a:r>
              <a:rPr lang="pt-BR" sz="1600" dirty="0"/>
              <a:t>();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cmMsec</a:t>
            </a:r>
            <a:r>
              <a:rPr lang="pt-BR" sz="1600" dirty="0"/>
              <a:t> = </a:t>
            </a:r>
            <a:r>
              <a:rPr lang="pt-BR" sz="1600" dirty="0" err="1"/>
              <a:t>ultrasonic.convert</a:t>
            </a:r>
            <a:r>
              <a:rPr lang="pt-BR" sz="1600" dirty="0"/>
              <a:t>(</a:t>
            </a:r>
            <a:r>
              <a:rPr lang="pt-BR" sz="1600" dirty="0" err="1"/>
              <a:t>microsec</a:t>
            </a:r>
            <a:r>
              <a:rPr lang="pt-BR" sz="1600" dirty="0"/>
              <a:t>, </a:t>
            </a:r>
            <a:r>
              <a:rPr lang="pt-BR" sz="1600" dirty="0" err="1"/>
              <a:t>Ultrasonic</a:t>
            </a:r>
            <a:r>
              <a:rPr lang="pt-BR" sz="1600" dirty="0"/>
              <a:t>::CM);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inMsec</a:t>
            </a:r>
            <a:r>
              <a:rPr lang="pt-BR" sz="1600" dirty="0"/>
              <a:t> = </a:t>
            </a:r>
            <a:r>
              <a:rPr lang="pt-BR" sz="1600" dirty="0" err="1"/>
              <a:t>ultrasonic.convert</a:t>
            </a:r>
            <a:r>
              <a:rPr lang="pt-BR" sz="1600" dirty="0"/>
              <a:t>(</a:t>
            </a:r>
            <a:r>
              <a:rPr lang="pt-BR" sz="1600" dirty="0" err="1"/>
              <a:t>microsec</a:t>
            </a:r>
            <a:r>
              <a:rPr lang="pt-BR" sz="1600" dirty="0"/>
              <a:t>, </a:t>
            </a:r>
            <a:r>
              <a:rPr lang="pt-BR" sz="1600" dirty="0" err="1"/>
              <a:t>Ultrasonic</a:t>
            </a:r>
            <a:r>
              <a:rPr lang="pt-BR" sz="1600" dirty="0"/>
              <a:t>::IN);</a:t>
            </a:r>
          </a:p>
          <a:p>
            <a:r>
              <a:rPr lang="pt-BR" sz="1600" dirty="0"/>
              <a:t>  //Exibe </a:t>
            </a:r>
            <a:r>
              <a:rPr lang="pt-BR" sz="1600" dirty="0" err="1"/>
              <a:t>informacoes</a:t>
            </a:r>
            <a:r>
              <a:rPr lang="pt-BR" sz="1600" dirty="0"/>
              <a:t> no serial monitor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Serial.print</a:t>
            </a:r>
            <a:r>
              <a:rPr lang="pt-BR" sz="1600" dirty="0"/>
              <a:t>("Distancia em cm: ");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Serial.print</a:t>
            </a:r>
            <a:r>
              <a:rPr lang="pt-BR" sz="1600" dirty="0"/>
              <a:t>(</a:t>
            </a:r>
            <a:r>
              <a:rPr lang="pt-BR" sz="1600" dirty="0" err="1"/>
              <a:t>cmMsec</a:t>
            </a:r>
            <a:r>
              <a:rPr lang="pt-BR" sz="1600" dirty="0"/>
              <a:t>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Serial.print</a:t>
            </a:r>
            <a:r>
              <a:rPr lang="pt-BR" sz="1600" dirty="0"/>
              <a:t>(" - Distancia em polegadas: ");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Serial.println</a:t>
            </a:r>
            <a:r>
              <a:rPr lang="pt-BR" sz="1600" dirty="0"/>
              <a:t>(</a:t>
            </a:r>
            <a:r>
              <a:rPr lang="pt-BR" sz="1600" dirty="0" err="1"/>
              <a:t>inMsec</a:t>
            </a:r>
            <a:r>
              <a:rPr lang="pt-BR" sz="1600" dirty="0"/>
              <a:t>);</a:t>
            </a:r>
          </a:p>
          <a:p>
            <a:r>
              <a:rPr lang="pt-BR" sz="1600" dirty="0"/>
              <a:t>  </a:t>
            </a:r>
            <a:r>
              <a:rPr lang="pt-BR" sz="1600" dirty="0" err="1"/>
              <a:t>delay</a:t>
            </a:r>
            <a:r>
              <a:rPr lang="pt-BR" sz="1600" dirty="0"/>
              <a:t>(1000);</a:t>
            </a:r>
          </a:p>
          <a:p>
            <a:r>
              <a:rPr lang="pt-B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39405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/>
              <a:t>sensorestaciona.ino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pt-BR" sz="2000" dirty="0"/>
              <a:t>Descrição: Utilizar o </a:t>
            </a:r>
            <a:r>
              <a:rPr lang="pt-BR" sz="2000" dirty="0" err="1"/>
              <a:t>Ultrasonic</a:t>
            </a:r>
            <a:r>
              <a:rPr lang="pt-BR" sz="2000" dirty="0"/>
              <a:t>, juntamente com o </a:t>
            </a:r>
            <a:r>
              <a:rPr lang="pt-BR" sz="2000" dirty="0" err="1"/>
              <a:t>buzzer</a:t>
            </a:r>
            <a:r>
              <a:rPr lang="pt-BR" sz="2000" dirty="0"/>
              <a:t>, e criar um sensor de estacionamento para carro.</a:t>
            </a:r>
          </a:p>
          <a:p>
            <a:r>
              <a:rPr lang="pt-BR" sz="2000" dirty="0"/>
              <a:t>Obs.: a medida que a sua mão se aproxima, o </a:t>
            </a:r>
            <a:r>
              <a:rPr lang="pt-BR" sz="2000" dirty="0" err="1"/>
              <a:t>buzzer</a:t>
            </a:r>
            <a:r>
              <a:rPr lang="pt-BR" sz="2000" dirty="0"/>
              <a:t> deverá apitar.</a:t>
            </a:r>
          </a:p>
          <a:p>
            <a:r>
              <a:rPr lang="pt-BR" sz="2000" dirty="0"/>
              <a:t>Obs.: Caso não tenha </a:t>
            </a:r>
            <a:r>
              <a:rPr lang="pt-BR" sz="2000" dirty="0" err="1"/>
              <a:t>buzzer</a:t>
            </a:r>
            <a:r>
              <a:rPr lang="pt-BR" sz="2000" dirty="0"/>
              <a:t>, utilizar LED.</a:t>
            </a:r>
          </a:p>
          <a:p>
            <a:r>
              <a:rPr lang="pt-BR" sz="2000" dirty="0" smtClean="0"/>
              <a:t>Componentes </a:t>
            </a:r>
            <a:r>
              <a:rPr lang="pt-BR" sz="2000" dirty="0"/>
              <a:t>necessários:</a:t>
            </a:r>
          </a:p>
          <a:p>
            <a:pPr lvl="1"/>
            <a:r>
              <a:rPr lang="pt-BR" sz="1700" dirty="0" err="1"/>
              <a:t>Ultrasonic</a:t>
            </a:r>
            <a:endParaRPr lang="pt-BR" sz="1700" dirty="0"/>
          </a:p>
          <a:p>
            <a:pPr lvl="1"/>
            <a:r>
              <a:rPr lang="pt-BR" sz="1700" dirty="0" err="1"/>
              <a:t>Buzzer</a:t>
            </a:r>
            <a:r>
              <a:rPr lang="pt-BR" sz="1700" dirty="0"/>
              <a:t>/LED</a:t>
            </a:r>
          </a:p>
          <a:p>
            <a:pPr lvl="1"/>
            <a:r>
              <a:rPr lang="pt-BR" sz="1700" dirty="0"/>
              <a:t>Protoboard</a:t>
            </a:r>
          </a:p>
          <a:p>
            <a:pPr lvl="1"/>
            <a:r>
              <a:rPr lang="pt-BR" sz="1700" dirty="0"/>
              <a:t>Jumpers</a:t>
            </a:r>
          </a:p>
          <a:p>
            <a:r>
              <a:rPr lang="pt-BR" sz="2000" dirty="0" err="1" smtClean="0"/>
              <a:t>Prototipar</a:t>
            </a:r>
            <a:r>
              <a:rPr lang="pt-BR" sz="2000" dirty="0" smtClean="0"/>
              <a:t> </a:t>
            </a:r>
            <a:r>
              <a:rPr lang="pt-BR" sz="2000" dirty="0"/>
              <a:t>no </a:t>
            </a:r>
            <a:r>
              <a:rPr lang="pt-BR" sz="2000" dirty="0" err="1"/>
              <a:t>Fritzing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3839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LDR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2731368"/>
          </a:xfrm>
        </p:spPr>
        <p:txBody>
          <a:bodyPr>
            <a:noAutofit/>
          </a:bodyPr>
          <a:lstStyle/>
          <a:p>
            <a:r>
              <a:rPr lang="pt-BR" sz="2000" dirty="0"/>
              <a:t>O </a:t>
            </a:r>
            <a:r>
              <a:rPr lang="pt-BR" sz="2000" b="1" dirty="0" smtClean="0"/>
              <a:t>LDR (</a:t>
            </a:r>
            <a:r>
              <a:rPr lang="pt-BR" sz="2000" b="1" i="1" dirty="0"/>
              <a:t>Light </a:t>
            </a:r>
            <a:r>
              <a:rPr lang="pt-BR" sz="2000" b="1" i="1" dirty="0" err="1"/>
              <a:t>Dependent</a:t>
            </a:r>
            <a:r>
              <a:rPr lang="pt-BR" sz="2000" b="1" i="1" dirty="0"/>
              <a:t> </a:t>
            </a:r>
            <a:r>
              <a:rPr lang="pt-BR" sz="2000" b="1" i="1" dirty="0" smtClean="0"/>
              <a:t>Resistor)</a:t>
            </a:r>
            <a:r>
              <a:rPr lang="pt-BR" sz="2000" dirty="0" smtClean="0"/>
              <a:t>, </a:t>
            </a:r>
            <a:r>
              <a:rPr lang="pt-BR" sz="2000" dirty="0"/>
              <a:t>como o próprio nome diz, é um resistor cuja resistência varia em função da luminosidade que incide sobre ele, devido ao material fotossensível que cobre o componente.</a:t>
            </a:r>
          </a:p>
          <a:p>
            <a:r>
              <a:rPr lang="pt-BR" sz="2000" dirty="0" smtClean="0"/>
              <a:t>Ao </a:t>
            </a:r>
            <a:r>
              <a:rPr lang="pt-BR" sz="2000" dirty="0"/>
              <a:t>iluminarmos um </a:t>
            </a:r>
            <a:r>
              <a:rPr lang="pt-BR" sz="2000" b="1" dirty="0"/>
              <a:t>LDR</a:t>
            </a:r>
            <a:r>
              <a:rPr lang="pt-BR" sz="2000" dirty="0"/>
              <a:t>, a sua resistência apresenta valores muito baixos. Ao cortarmos a iluminação, a resistência sobe. </a:t>
            </a:r>
            <a:r>
              <a:rPr lang="pt-BR" sz="2000" dirty="0" smtClean="0"/>
              <a:t>Se você colocar luz no LDR, a resistência medida é baixa, e cobrindo </a:t>
            </a:r>
            <a:r>
              <a:rPr lang="pt-BR" sz="2000" dirty="0"/>
              <a:t>parcialmente o LDR e ocorre o aumento da </a:t>
            </a:r>
            <a:r>
              <a:rPr lang="pt-BR" sz="2000" dirty="0" smtClean="0"/>
              <a:t>resistência. Podemos medir estes valores através do monitor da IDE do </a:t>
            </a:r>
            <a:r>
              <a:rPr lang="pt-BR" sz="2000" dirty="0" err="1" smtClean="0"/>
              <a:t>Arduino</a:t>
            </a:r>
            <a:r>
              <a:rPr lang="pt-BR" sz="2000" dirty="0" smtClean="0"/>
              <a:t>.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88" y="3649084"/>
            <a:ext cx="1473162" cy="132686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657" y="3749025"/>
            <a:ext cx="1244343" cy="118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LDR - instruções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Instrução para usar o LDR com diferente resistores:</a:t>
            </a:r>
          </a:p>
          <a:p>
            <a:r>
              <a:rPr lang="pt-BR" dirty="0"/>
              <a:t>1- Montar o seguinte circuito primeiramente: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2400165"/>
            <a:ext cx="3461705" cy="274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3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LDR - instruções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pt-BR" sz="6400" dirty="0"/>
              <a:t>2- digite o seguinte código:</a:t>
            </a:r>
          </a:p>
          <a:p>
            <a:endParaRPr lang="pt-BR" sz="6400" dirty="0"/>
          </a:p>
          <a:p>
            <a:pPr marL="320040" lvl="1" indent="0">
              <a:buNone/>
            </a:pPr>
            <a:r>
              <a:rPr lang="en-US" sz="6100" dirty="0"/>
              <a:t>void setup() {</a:t>
            </a:r>
          </a:p>
          <a:p>
            <a:pPr marL="320040" lvl="1" indent="0">
              <a:buNone/>
            </a:pPr>
            <a:r>
              <a:rPr lang="en-US" sz="6100" dirty="0"/>
              <a:t>  </a:t>
            </a:r>
            <a:r>
              <a:rPr lang="en-US" sz="6100" dirty="0" err="1"/>
              <a:t>Serial.begin</a:t>
            </a:r>
            <a:r>
              <a:rPr lang="en-US" sz="6100" dirty="0"/>
              <a:t>(9600);</a:t>
            </a:r>
          </a:p>
          <a:p>
            <a:pPr marL="320040" lvl="1" indent="0">
              <a:buNone/>
            </a:pPr>
            <a:r>
              <a:rPr lang="en-US" sz="6100" dirty="0"/>
              <a:t>}</a:t>
            </a:r>
          </a:p>
          <a:p>
            <a:pPr marL="320040" lvl="1" indent="0">
              <a:buNone/>
            </a:pPr>
            <a:r>
              <a:rPr lang="en-US" sz="6100" dirty="0"/>
              <a:t>void loop() {</a:t>
            </a:r>
          </a:p>
          <a:p>
            <a:pPr marL="320040" lvl="1" indent="0">
              <a:buNone/>
            </a:pPr>
            <a:r>
              <a:rPr lang="en-US" sz="6100" dirty="0"/>
              <a:t>  </a:t>
            </a:r>
            <a:r>
              <a:rPr lang="en-US" sz="6100" dirty="0" err="1"/>
              <a:t>int</a:t>
            </a:r>
            <a:r>
              <a:rPr lang="en-US" sz="6100" dirty="0"/>
              <a:t> valor = </a:t>
            </a:r>
            <a:r>
              <a:rPr lang="en-US" sz="6100" dirty="0" err="1"/>
              <a:t>analogRead</a:t>
            </a:r>
            <a:r>
              <a:rPr lang="en-US" sz="6100" dirty="0"/>
              <a:t>(A0);</a:t>
            </a:r>
          </a:p>
          <a:p>
            <a:pPr marL="320040" lvl="1" indent="0">
              <a:buNone/>
            </a:pPr>
            <a:r>
              <a:rPr lang="en-US" sz="6100" dirty="0"/>
              <a:t>  </a:t>
            </a:r>
            <a:r>
              <a:rPr lang="en-US" sz="6100" dirty="0" err="1"/>
              <a:t>Serial.println</a:t>
            </a:r>
            <a:r>
              <a:rPr lang="en-US" sz="6100" dirty="0"/>
              <a:t>(valor);</a:t>
            </a:r>
          </a:p>
          <a:p>
            <a:pPr marL="320040" lvl="1" indent="0">
              <a:buNone/>
            </a:pPr>
            <a:r>
              <a:rPr lang="en-US" sz="6100" dirty="0"/>
              <a:t>  delay(100);</a:t>
            </a:r>
          </a:p>
          <a:p>
            <a:pPr marL="320040" lvl="1" indent="0">
              <a:buNone/>
            </a:pPr>
            <a:r>
              <a:rPr lang="en-US" sz="6100" dirty="0"/>
              <a:t>}</a:t>
            </a:r>
          </a:p>
          <a:p>
            <a:endParaRPr lang="en-US" sz="6400" dirty="0"/>
          </a:p>
          <a:p>
            <a:r>
              <a:rPr lang="pt-BR" sz="6400" dirty="0"/>
              <a:t>Após compilar e carregar na placa, quais valores ela gera fazendo uma sombra sobre a superfície do sensor?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 smtClean="0"/>
              <a:t>ldrcomled.ino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612648" y="1352550"/>
            <a:ext cx="8153400" cy="1003176"/>
          </a:xfrm>
        </p:spPr>
        <p:txBody>
          <a:bodyPr>
            <a:normAutofit lnSpcReduction="10000"/>
          </a:bodyPr>
          <a:lstStyle/>
          <a:p>
            <a:r>
              <a:rPr lang="pt-BR" sz="2000" dirty="0"/>
              <a:t>Conhecendo os princípios básicos do componente, </a:t>
            </a:r>
            <a:r>
              <a:rPr lang="pt-BR" sz="2000" dirty="0" smtClean="0"/>
              <a:t>vamos </a:t>
            </a:r>
            <a:r>
              <a:rPr lang="pt-BR" sz="2000" dirty="0"/>
              <a:t>montar um circuito onde, com incidência de luz, o </a:t>
            </a:r>
            <a:r>
              <a:rPr lang="pt-BR" sz="2000" dirty="0" err="1"/>
              <a:t>led</a:t>
            </a:r>
            <a:r>
              <a:rPr lang="pt-BR" sz="2000" dirty="0"/>
              <a:t> se apaga, e ao cobrirmos o </a:t>
            </a:r>
            <a:r>
              <a:rPr lang="pt-BR" sz="2000" b="1" dirty="0"/>
              <a:t>LDR</a:t>
            </a:r>
            <a:r>
              <a:rPr lang="pt-BR" sz="2000" dirty="0"/>
              <a:t>, o </a:t>
            </a:r>
            <a:r>
              <a:rPr lang="pt-BR" sz="2000" dirty="0" err="1"/>
              <a:t>led</a:t>
            </a:r>
            <a:r>
              <a:rPr lang="pt-BR" sz="2000" dirty="0"/>
              <a:t> se acende :</a:t>
            </a:r>
          </a:p>
        </p:txBody>
      </p:sp>
      <p:pic>
        <p:nvPicPr>
          <p:cNvPr id="1026" name="Picture 2" descr="Circuito LDR Led - Arduino U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2" y="627534"/>
            <a:ext cx="8127080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13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 smtClean="0"/>
              <a:t>ldrcomled.ino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3595464"/>
          </a:xfrm>
        </p:spPr>
        <p:txBody>
          <a:bodyPr>
            <a:noAutofit/>
          </a:bodyPr>
          <a:lstStyle/>
          <a:p>
            <a:r>
              <a:rPr lang="pt-BR" sz="2000" dirty="0"/>
              <a:t>Descrição: A Partir do valor gerado pelo seu LDR juntamente com seu resistor, faça o seguinte exercício:</a:t>
            </a:r>
          </a:p>
          <a:p>
            <a:r>
              <a:rPr lang="pt-BR" sz="2000" dirty="0"/>
              <a:t>Ao gerar sombra um LED deve acender.</a:t>
            </a:r>
          </a:p>
          <a:p>
            <a:r>
              <a:rPr lang="pt-BR" sz="2000" dirty="0" smtClean="0"/>
              <a:t>Componentes </a:t>
            </a:r>
            <a:r>
              <a:rPr lang="pt-BR" sz="2000" dirty="0"/>
              <a:t>necessários:</a:t>
            </a:r>
          </a:p>
          <a:p>
            <a:pPr lvl="1"/>
            <a:r>
              <a:rPr lang="pt-BR" sz="1700" dirty="0"/>
              <a:t>1 LED</a:t>
            </a:r>
          </a:p>
          <a:p>
            <a:pPr lvl="1"/>
            <a:r>
              <a:rPr lang="pt-BR" sz="1700" dirty="0"/>
              <a:t>1 LDR</a:t>
            </a:r>
          </a:p>
          <a:p>
            <a:pPr lvl="1"/>
            <a:r>
              <a:rPr lang="pt-BR" sz="1700" dirty="0"/>
              <a:t>1 resistor</a:t>
            </a:r>
          </a:p>
          <a:p>
            <a:pPr lvl="1"/>
            <a:r>
              <a:rPr lang="pt-BR" sz="1700" dirty="0" err="1"/>
              <a:t>Protoboard</a:t>
            </a:r>
            <a:endParaRPr lang="pt-BR" sz="1700" dirty="0"/>
          </a:p>
          <a:p>
            <a:pPr lvl="1"/>
            <a:r>
              <a:rPr lang="pt-BR" sz="1700" dirty="0"/>
              <a:t>Jumpers</a:t>
            </a:r>
          </a:p>
          <a:p>
            <a:pPr lvl="1"/>
            <a:r>
              <a:rPr lang="pt-BR" sz="1700" dirty="0" err="1" smtClean="0"/>
              <a:t>Prototipar</a:t>
            </a:r>
            <a:r>
              <a:rPr lang="pt-BR" sz="1700" dirty="0" smtClean="0"/>
              <a:t> </a:t>
            </a:r>
            <a:r>
              <a:rPr lang="pt-BR" sz="1700" dirty="0"/>
              <a:t>no </a:t>
            </a:r>
            <a:r>
              <a:rPr lang="pt-BR" sz="1700" dirty="0" err="1" smtClean="0"/>
              <a:t>Fritzing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4586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Módulo Relé 5V 1 Canal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539552" y="1491630"/>
            <a:ext cx="8280920" cy="3528392"/>
          </a:xfrm>
        </p:spPr>
        <p:txBody>
          <a:bodyPr>
            <a:normAutofit/>
          </a:bodyPr>
          <a:lstStyle/>
          <a:p>
            <a:r>
              <a:rPr lang="pt-BR" sz="1800" dirty="0"/>
              <a:t>Com o Módulo Relé 5V 1 Canal você pode controlar lâmpadas, motores, eletrodomésticos e outros equipamentos utilizando apenas um pino de controle, já que o circuito a ser alimentado fica completamente isolado do circuito do microcontrolador. Fácil utilização com Arduino.</a:t>
            </a:r>
          </a:p>
          <a:p>
            <a:r>
              <a:rPr lang="pt-BR" sz="1350" b="1" dirty="0"/>
              <a:t>relés são ativados em nível baixo</a:t>
            </a:r>
            <a:endParaRPr lang="pt-BR" sz="1200" dirty="0"/>
          </a:p>
          <a:p>
            <a:r>
              <a:rPr lang="pt-BR" sz="1500" dirty="0"/>
              <a:t>NO = Normal Open (o circuito está desligado)</a:t>
            </a:r>
          </a:p>
          <a:p>
            <a:r>
              <a:rPr lang="pt-BR" sz="1500" dirty="0"/>
              <a:t>NC = Normal Close (o circuito está ligado)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08" y="3527209"/>
            <a:ext cx="1836204" cy="1512168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3650434"/>
            <a:ext cx="2252862" cy="126571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9600" y="3650435"/>
            <a:ext cx="2186862" cy="128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4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Experimento com RELÉ </a:t>
            </a:r>
            <a:r>
              <a:rPr lang="pt-BR" dirty="0" smtClean="0"/>
              <a:t>com LDR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9622"/>
            <a:ext cx="6336704" cy="357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73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pt-BR" dirty="0" smtClean="0"/>
              <a:t>Resistores </a:t>
            </a:r>
            <a:endParaRPr lang="pt-BR" dirty="0"/>
          </a:p>
        </p:txBody>
      </p:sp>
      <p:sp>
        <p:nvSpPr>
          <p:cNvPr id="3" name="Rectangle 2"/>
          <p:cNvSpPr>
            <a:spLocks noGrp="1"/>
          </p:cNvSpPr>
          <p:nvPr>
            <p:ph sz="quarter" idx="13"/>
          </p:nvPr>
        </p:nvSpPr>
        <p:spPr>
          <a:xfrm>
            <a:off x="539552" y="1563638"/>
            <a:ext cx="8352928" cy="2520280"/>
          </a:xfrm>
        </p:spPr>
        <p:txBody>
          <a:bodyPr anchor="ctr">
            <a:noAutofit/>
          </a:bodyPr>
          <a:lstStyle>
            <a:extLst/>
          </a:lstStyle>
          <a:p>
            <a:r>
              <a:rPr lang="pt-BR" sz="2000" dirty="0" smtClean="0"/>
              <a:t>Os resistores são componentes eletrônicos que possuem </a:t>
            </a:r>
            <a:r>
              <a:rPr lang="pt-BR" sz="2000" dirty="0"/>
              <a:t>duas principais finalidades: transformar energia elétrica em energia térmica ou limitar a corrente elétrica de um circuito, impedindo que componentes </a:t>
            </a:r>
            <a:r>
              <a:rPr lang="pt-BR" sz="2000" dirty="0" smtClean="0"/>
              <a:t>queimem.</a:t>
            </a:r>
          </a:p>
          <a:p>
            <a:endParaRPr lang="pt-BR" sz="2000" dirty="0"/>
          </a:p>
          <a:p>
            <a:r>
              <a:rPr lang="pt-BR" sz="2000" dirty="0" smtClean="0"/>
              <a:t>O resistor que vamos trabalhar é o resistor de filme de carbono, que são utilizados quando o circuito onde os resistores são utilizados trabalham com baixas correntes e por consequência geram pouco calor.</a:t>
            </a:r>
            <a:endParaRPr lang="pt-BR" sz="2000" dirty="0"/>
          </a:p>
        </p:txBody>
      </p:sp>
      <p:pic>
        <p:nvPicPr>
          <p:cNvPr id="2050" name="Picture 2" descr="símbolo da pilh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552" y="3723878"/>
            <a:ext cx="1295400" cy="12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Aula.</a:t>
            </a:r>
          </a:p>
        </p:txBody>
      </p:sp>
      <p:pic>
        <p:nvPicPr>
          <p:cNvPr id="1026" name="Picture 2" descr="How to Set Up a 5V Relay on the Ardui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63638"/>
            <a:ext cx="4535214" cy="337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407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Aula.</a:t>
            </a:r>
          </a:p>
        </p:txBody>
      </p:sp>
      <p:pic>
        <p:nvPicPr>
          <p:cNvPr id="4" name="Imagem 3" descr="https://www.robocore.net/upload/tutoriais/23_fritz_H.png?9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35646"/>
            <a:ext cx="5857148" cy="316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91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Aula.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/>
              <a:t>Utilizar o </a:t>
            </a:r>
            <a:r>
              <a:rPr lang="pt-BR" dirty="0" smtClean="0"/>
              <a:t>resistor LDR, </a:t>
            </a:r>
            <a:r>
              <a:rPr lang="pt-BR" dirty="0"/>
              <a:t>para identificar </a:t>
            </a:r>
            <a:r>
              <a:rPr lang="pt-BR" dirty="0" smtClean="0"/>
              <a:t>luminosidade </a:t>
            </a:r>
            <a:r>
              <a:rPr lang="pt-BR" dirty="0"/>
              <a:t>e acionar uma Lâmpada. Caso </a:t>
            </a:r>
            <a:r>
              <a:rPr lang="pt-BR" dirty="0" smtClean="0"/>
              <a:t>tenha luminosidade, a lâmpada permanece apagada, caso contrário, a lâmpada de acende.</a:t>
            </a:r>
            <a:endParaRPr lang="pt-BR" dirty="0"/>
          </a:p>
          <a:p>
            <a:endParaRPr lang="pt-BR" dirty="0"/>
          </a:p>
          <a:p>
            <a:r>
              <a:rPr lang="pt-BR" dirty="0"/>
              <a:t>Lâmpada = LED (obs.: usar relé para acionar).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Fazer o </a:t>
            </a:r>
            <a:r>
              <a:rPr lang="pt-BR" b="1" dirty="0" err="1">
                <a:solidFill>
                  <a:srgbClr val="FF0000"/>
                </a:solidFill>
              </a:rPr>
              <a:t>Fritzing</a:t>
            </a:r>
            <a:r>
              <a:rPr lang="pt-BR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5609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DHT11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Sensor de temperatura e umidade, faixa de medição:</a:t>
            </a:r>
          </a:p>
          <a:p>
            <a:r>
              <a:rPr lang="pt-BR" sz="2400" dirty="0"/>
              <a:t>Umidade – 20 a 90%</a:t>
            </a:r>
          </a:p>
          <a:p>
            <a:r>
              <a:rPr lang="pt-BR" sz="2400" dirty="0"/>
              <a:t>Temperatura – 0º a 50ºC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782408"/>
            <a:ext cx="2252576" cy="221061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211710"/>
            <a:ext cx="2759750" cy="26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00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DHT11 - Biblioteca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Vamos baixar a biblioteca.</a:t>
            </a:r>
          </a:p>
          <a:p>
            <a:r>
              <a:rPr lang="pt-BR" dirty="0"/>
              <a:t>Digite no </a:t>
            </a:r>
            <a:r>
              <a:rPr lang="pt-BR" dirty="0" err="1"/>
              <a:t>google</a:t>
            </a:r>
            <a:r>
              <a:rPr lang="pt-BR" dirty="0"/>
              <a:t>: ‘dht11 </a:t>
            </a:r>
            <a:r>
              <a:rPr lang="pt-BR" dirty="0" err="1"/>
              <a:t>library</a:t>
            </a:r>
            <a:r>
              <a:rPr lang="pt-BR" dirty="0"/>
              <a:t>’.</a:t>
            </a:r>
          </a:p>
          <a:p>
            <a:r>
              <a:rPr lang="pt-BR" dirty="0"/>
              <a:t>Clique no link da GitHub da </a:t>
            </a:r>
            <a:r>
              <a:rPr lang="pt-BR" dirty="0" err="1"/>
              <a:t>library</a:t>
            </a:r>
            <a:endParaRPr lang="pt-BR" dirty="0"/>
          </a:p>
          <a:p>
            <a:r>
              <a:rPr lang="pt-BR" dirty="0"/>
              <a:t>Baixe a biblioteca.</a:t>
            </a:r>
          </a:p>
          <a:p>
            <a:endParaRPr lang="pt-BR" dirty="0"/>
          </a:p>
          <a:p>
            <a:r>
              <a:rPr lang="pt-BR" dirty="0"/>
              <a:t>Depois de baixar, extraia o conteúdo na pasta </a:t>
            </a:r>
            <a:r>
              <a:rPr lang="pt-BR" dirty="0" err="1"/>
              <a:t>library</a:t>
            </a:r>
            <a:r>
              <a:rPr lang="pt-BR" dirty="0"/>
              <a:t>, que se encontra em c:\arquivos de programas\Arduino.</a:t>
            </a:r>
          </a:p>
          <a:p>
            <a:r>
              <a:rPr lang="pt-BR" dirty="0"/>
              <a:t>Abra a IDE Arduino e clique em exemplos, DHT-sensor-</a:t>
            </a:r>
            <a:r>
              <a:rPr lang="pt-BR" dirty="0" err="1"/>
              <a:t>library</a:t>
            </a:r>
            <a:r>
              <a:rPr lang="pt-BR" dirty="0"/>
              <a:t> e clique no exemplo </a:t>
            </a:r>
            <a:r>
              <a:rPr lang="pt-BR" dirty="0" err="1"/>
              <a:t>DHTtester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9029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DHT11 – </a:t>
            </a:r>
            <a:r>
              <a:rPr lang="pt-BR" dirty="0" err="1"/>
              <a:t>Fritzing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347614"/>
            <a:ext cx="6281936" cy="36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25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Aula.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err="1"/>
              <a:t>Prototipar</a:t>
            </a:r>
            <a:r>
              <a:rPr lang="pt-BR" dirty="0"/>
              <a:t> um circuito que faça a medição de temperatura e umidade do ambiente, e emita com </a:t>
            </a:r>
            <a:r>
              <a:rPr lang="pt-BR" dirty="0" err="1"/>
              <a:t>led</a:t>
            </a:r>
            <a:r>
              <a:rPr lang="pt-BR" dirty="0"/>
              <a:t> alerta de temperatura.</a:t>
            </a:r>
          </a:p>
          <a:p>
            <a:endParaRPr lang="pt-BR" dirty="0"/>
          </a:p>
          <a:p>
            <a:r>
              <a:rPr lang="pt-BR" dirty="0"/>
              <a:t>Temperaturas acima de 30ºC, </a:t>
            </a:r>
            <a:r>
              <a:rPr lang="pt-BR" dirty="0" err="1"/>
              <a:t>led</a:t>
            </a:r>
            <a:r>
              <a:rPr lang="pt-BR" dirty="0"/>
              <a:t> acende continuo;</a:t>
            </a:r>
          </a:p>
          <a:p>
            <a:r>
              <a:rPr lang="pt-BR" dirty="0"/>
              <a:t>Temperaturas abaixo de 20ºC ,</a:t>
            </a:r>
            <a:r>
              <a:rPr lang="pt-BR" dirty="0" err="1"/>
              <a:t>led</a:t>
            </a:r>
            <a:r>
              <a:rPr lang="pt-BR" dirty="0"/>
              <a:t> pisca de tempos em tempos (pode ser de 500milissegundos);</a:t>
            </a:r>
          </a:p>
          <a:p>
            <a:r>
              <a:rPr lang="pt-BR" dirty="0"/>
              <a:t>Temperaturas entre 20ºC e 30ºC, apenas medir e exibir.</a:t>
            </a:r>
          </a:p>
          <a:p>
            <a:endParaRPr lang="pt-BR" dirty="0"/>
          </a:p>
          <a:p>
            <a:r>
              <a:rPr lang="pt-BR" b="1" dirty="0">
                <a:solidFill>
                  <a:srgbClr val="FF0000"/>
                </a:solidFill>
              </a:rPr>
              <a:t>Fazer o </a:t>
            </a:r>
            <a:r>
              <a:rPr lang="pt-BR" b="1" dirty="0" err="1">
                <a:solidFill>
                  <a:srgbClr val="FF0000"/>
                </a:solidFill>
              </a:rPr>
              <a:t>Fritzing</a:t>
            </a:r>
            <a:r>
              <a:rPr lang="pt-BR" b="1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090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dht11indicaled.ino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pt-BR" dirty="0"/>
              <a:t>Descrição: Com base no exemplo da biblioteca, fazer o seguinte:</a:t>
            </a:r>
          </a:p>
          <a:p>
            <a:r>
              <a:rPr lang="pt-BR" dirty="0"/>
              <a:t>Indicar com </a:t>
            </a:r>
            <a:r>
              <a:rPr lang="pt-BR" dirty="0" err="1"/>
              <a:t>LEDs</a:t>
            </a:r>
            <a:r>
              <a:rPr lang="pt-BR" dirty="0"/>
              <a:t> as temperaturas, ou seja, se estiver muito quente, acender o </a:t>
            </a:r>
            <a:r>
              <a:rPr lang="pt-BR" dirty="0" err="1"/>
              <a:t>led</a:t>
            </a:r>
            <a:r>
              <a:rPr lang="pt-BR" dirty="0"/>
              <a:t> vermelho, se estiver muito frio, acender o </a:t>
            </a:r>
            <a:r>
              <a:rPr lang="pt-BR" dirty="0" err="1"/>
              <a:t>led</a:t>
            </a:r>
            <a:r>
              <a:rPr lang="pt-BR" dirty="0"/>
              <a:t> azul, e se estiver com temperatura agradável, indicar com </a:t>
            </a:r>
            <a:r>
              <a:rPr lang="pt-BR" dirty="0" err="1"/>
              <a:t>led</a:t>
            </a:r>
            <a:r>
              <a:rPr lang="pt-BR" dirty="0"/>
              <a:t> verde.</a:t>
            </a:r>
          </a:p>
          <a:p>
            <a:r>
              <a:rPr lang="pt-BR" dirty="0"/>
              <a:t>Especificações:</a:t>
            </a:r>
          </a:p>
          <a:p>
            <a:r>
              <a:rPr lang="pt-BR" dirty="0"/>
              <a:t>Acima de 25ºC – </a:t>
            </a:r>
            <a:r>
              <a:rPr lang="pt-BR" dirty="0" err="1"/>
              <a:t>led</a:t>
            </a:r>
            <a:r>
              <a:rPr lang="pt-BR" dirty="0"/>
              <a:t> vermelho</a:t>
            </a:r>
          </a:p>
          <a:p>
            <a:r>
              <a:rPr lang="pt-BR" dirty="0"/>
              <a:t>Na faixa de 22º a 24ºC – </a:t>
            </a:r>
            <a:r>
              <a:rPr lang="pt-BR" dirty="0" err="1"/>
              <a:t>led</a:t>
            </a:r>
            <a:r>
              <a:rPr lang="pt-BR" dirty="0"/>
              <a:t> verde</a:t>
            </a:r>
          </a:p>
          <a:p>
            <a:r>
              <a:rPr lang="pt-BR" dirty="0"/>
              <a:t>Abaixo de 21ºC – </a:t>
            </a:r>
            <a:r>
              <a:rPr lang="pt-BR" dirty="0" err="1"/>
              <a:t>led</a:t>
            </a:r>
            <a:r>
              <a:rPr lang="pt-BR" dirty="0"/>
              <a:t> azul </a:t>
            </a:r>
          </a:p>
          <a:p>
            <a:endParaRPr lang="pt-BR" dirty="0"/>
          </a:p>
          <a:p>
            <a:r>
              <a:rPr lang="pt-BR" dirty="0"/>
              <a:t>Componentes necessários:</a:t>
            </a:r>
          </a:p>
          <a:p>
            <a:r>
              <a:rPr lang="pt-BR" dirty="0"/>
              <a:t>Dht11</a:t>
            </a:r>
          </a:p>
          <a:p>
            <a:r>
              <a:rPr lang="pt-BR" dirty="0"/>
              <a:t>3 </a:t>
            </a:r>
            <a:r>
              <a:rPr lang="pt-BR" dirty="0" err="1"/>
              <a:t>leds</a:t>
            </a:r>
            <a:r>
              <a:rPr lang="pt-BR" dirty="0"/>
              <a:t> (vermelho, verde, azul)</a:t>
            </a:r>
          </a:p>
          <a:p>
            <a:r>
              <a:rPr lang="pt-BR" dirty="0"/>
              <a:t>Protoboard</a:t>
            </a:r>
          </a:p>
          <a:p>
            <a:r>
              <a:rPr lang="pt-BR" dirty="0"/>
              <a:t>Jumpers</a:t>
            </a:r>
          </a:p>
          <a:p>
            <a:endParaRPr lang="pt-BR" dirty="0"/>
          </a:p>
          <a:p>
            <a:r>
              <a:rPr lang="pt-BR" dirty="0" err="1"/>
              <a:t>Prototipar</a:t>
            </a:r>
            <a:r>
              <a:rPr lang="pt-BR" dirty="0"/>
              <a:t> no </a:t>
            </a:r>
            <a:r>
              <a:rPr lang="pt-BR" dirty="0" err="1"/>
              <a:t>Fritzing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64089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Sensor de </a:t>
            </a:r>
            <a:r>
              <a:rPr lang="pt-BR" dirty="0" smtClean="0"/>
              <a:t>Movimento </a:t>
            </a:r>
            <a:r>
              <a:rPr lang="pt-BR" dirty="0"/>
              <a:t>– PIR </a:t>
            </a:r>
            <a:r>
              <a:rPr lang="pt-BR" sz="1200" dirty="0"/>
              <a:t>(</a:t>
            </a:r>
            <a:r>
              <a:rPr lang="pt-BR" sz="1050" dirty="0"/>
              <a:t>Sensor Infravermelho Passivo</a:t>
            </a:r>
            <a:r>
              <a:rPr lang="pt-BR" sz="1200" dirty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pt-BR" dirty="0"/>
              <a:t>O Sensor de </a:t>
            </a:r>
            <a:r>
              <a:rPr lang="pt-BR" dirty="0" smtClean="0"/>
              <a:t>Movimento </a:t>
            </a:r>
            <a:r>
              <a:rPr lang="pt-BR" dirty="0"/>
              <a:t>PIR DYP-ME003 consegue detectar o movimento de objetos que estejam em uma área de até 7 metros! Caso algo ou alguém se movimentar nesta área o pino de alarme é ativo.</a:t>
            </a:r>
          </a:p>
          <a:p>
            <a:r>
              <a:rPr lang="pt-BR" dirty="0"/>
              <a:t>Mas porquê passivo?</a:t>
            </a:r>
          </a:p>
          <a:p>
            <a:pPr marL="0" indent="0">
              <a:buNone/>
            </a:pPr>
            <a:r>
              <a:rPr lang="pt-BR" dirty="0"/>
              <a:t>   Estado LOW!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422057"/>
            <a:ext cx="2158637" cy="168433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435846"/>
            <a:ext cx="1711946" cy="148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88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2155304"/>
          </a:xfrm>
        </p:spPr>
        <p:txBody>
          <a:bodyPr>
            <a:normAutofit/>
          </a:bodyPr>
          <a:lstStyle/>
          <a:p>
            <a:r>
              <a:rPr lang="pt-BR" sz="2400" dirty="0"/>
              <a:t>Este sensor é ótimo para identificar obstáculos a sua frente e possui várias aplicações na robótica. Já vimos  ele utilizado para a construção de robôs seguidores de linhas.</a:t>
            </a:r>
          </a:p>
          <a:p>
            <a:r>
              <a:rPr lang="pt-BR" sz="2400" dirty="0"/>
              <a:t>O alcance desse sensor é impressionante, podendo "sentir" obstáculos em uma distância de 2 a 80cm.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5" y="3400438"/>
            <a:ext cx="2088233" cy="1673945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612648" y="100608"/>
            <a:ext cx="7045452" cy="742950"/>
          </a:xfrm>
          <a:prstGeom prst="rect">
            <a:avLst/>
          </a:prstGeom>
        </p:spPr>
        <p:txBody>
          <a:bodyPr vert="horz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/>
              <a:t>Sensor Óptico(Obstáculos) – TCRT5000</a:t>
            </a:r>
          </a:p>
          <a:p>
            <a:r>
              <a:rPr lang="pt-BR" sz="1800" dirty="0"/>
              <a:t> (infravermelho ativo = HIGH)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948622"/>
            <a:ext cx="2249738" cy="221657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="" xmlns:a16="http://schemas.microsoft.com/office/drawing/2014/main" id="{CA4BC8B7-286B-4D5C-B8F2-7DC60A4C3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3410718"/>
            <a:ext cx="1622255" cy="156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484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smtClean="0"/>
              <a:t>led1semafaro.ino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539552" y="1352550"/>
            <a:ext cx="8226496" cy="379095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dirty="0"/>
              <a:t>Descrição:  </a:t>
            </a:r>
          </a:p>
          <a:p>
            <a:pPr marL="0" indent="0" algn="just">
              <a:buNone/>
            </a:pPr>
            <a:r>
              <a:rPr lang="pt-BR" dirty="0" smtClean="0"/>
              <a:t>Criar um Semáforo para </a:t>
            </a:r>
            <a:r>
              <a:rPr lang="pt-BR" dirty="0"/>
              <a:t>a mudança dos sinais, </a:t>
            </a:r>
            <a:r>
              <a:rPr lang="pt-BR" dirty="0" smtClean="0"/>
              <a:t>sendo que para mudança do sinal colocamos </a:t>
            </a:r>
            <a:r>
              <a:rPr lang="pt-BR" dirty="0" err="1"/>
              <a:t>delay</a:t>
            </a:r>
            <a:r>
              <a:rPr lang="pt-BR" dirty="0"/>
              <a:t> de </a:t>
            </a:r>
            <a:r>
              <a:rPr lang="pt-BR" dirty="0" smtClean="0"/>
              <a:t>5000 (5 </a:t>
            </a:r>
            <a:r>
              <a:rPr lang="pt-BR" dirty="0"/>
              <a:t>segundos) para o </a:t>
            </a:r>
            <a:r>
              <a:rPr lang="pt-BR" dirty="0" smtClean="0"/>
              <a:t>vermelho, </a:t>
            </a:r>
            <a:r>
              <a:rPr lang="pt-BR" dirty="0"/>
              <a:t>de 2000 (2 segundos) para </a:t>
            </a:r>
            <a:r>
              <a:rPr lang="pt-BR" dirty="0" smtClean="0"/>
              <a:t>amarelo, </a:t>
            </a:r>
            <a:r>
              <a:rPr lang="pt-BR" dirty="0"/>
              <a:t>e 5000 (5 segundos) para o </a:t>
            </a:r>
            <a:r>
              <a:rPr lang="pt-BR" dirty="0" smtClean="0"/>
              <a:t>verde.</a:t>
            </a: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/>
              <a:t>Componentes necessários:</a:t>
            </a:r>
          </a:p>
          <a:p>
            <a:pPr lvl="1" algn="just"/>
            <a:r>
              <a:rPr lang="pt-BR" dirty="0" smtClean="0"/>
              <a:t>3 </a:t>
            </a:r>
            <a:r>
              <a:rPr lang="pt-BR" dirty="0" err="1"/>
              <a:t>Leds</a:t>
            </a:r>
            <a:r>
              <a:rPr lang="pt-BR" dirty="0"/>
              <a:t> </a:t>
            </a:r>
            <a:r>
              <a:rPr lang="pt-BR" dirty="0" smtClean="0"/>
              <a:t>(Vermelho</a:t>
            </a:r>
            <a:r>
              <a:rPr lang="pt-BR" dirty="0"/>
              <a:t>, Amarelo e Verde))</a:t>
            </a:r>
          </a:p>
          <a:p>
            <a:pPr lvl="1" algn="just"/>
            <a:r>
              <a:rPr lang="pt-BR" dirty="0" smtClean="0"/>
              <a:t>Jumpers</a:t>
            </a:r>
          </a:p>
          <a:p>
            <a:pPr lvl="1" algn="just"/>
            <a:r>
              <a:rPr lang="en-US" dirty="0" smtClean="0"/>
              <a:t>3 </a:t>
            </a:r>
            <a:r>
              <a:rPr lang="en-US" dirty="0" err="1" smtClean="0"/>
              <a:t>resistores</a:t>
            </a:r>
            <a:endParaRPr lang="pt-BR" dirty="0"/>
          </a:p>
          <a:p>
            <a:pPr lvl="1" algn="just"/>
            <a:r>
              <a:rPr lang="pt-BR" dirty="0"/>
              <a:t>protoboard</a:t>
            </a:r>
          </a:p>
          <a:p>
            <a:pPr algn="just"/>
            <a:endParaRPr lang="pt-BR" dirty="0"/>
          </a:p>
          <a:p>
            <a:pPr algn="just"/>
            <a:r>
              <a:rPr lang="pt-BR" dirty="0" err="1"/>
              <a:t>Prototipar</a:t>
            </a:r>
            <a:r>
              <a:rPr lang="pt-BR" dirty="0"/>
              <a:t> no </a:t>
            </a:r>
            <a:r>
              <a:rPr lang="pt-BR" dirty="0" err="1"/>
              <a:t>fritzing</a:t>
            </a:r>
            <a:endParaRPr lang="pt-BR" dirty="0"/>
          </a:p>
          <a:p>
            <a:pPr algn="just"/>
            <a:endParaRPr lang="pt-BR" dirty="0"/>
          </a:p>
        </p:txBody>
      </p:sp>
      <p:pic>
        <p:nvPicPr>
          <p:cNvPr id="1026" name="Picture 2" descr="Resultado de imagem para semaforo simp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643758"/>
            <a:ext cx="2389262" cy="10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86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smtClean="0"/>
              <a:t>led3semafaro.ino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379095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3200" dirty="0"/>
              <a:t>Descrição:  </a:t>
            </a:r>
            <a:endParaRPr lang="pt-BR" sz="3200" dirty="0" smtClean="0"/>
          </a:p>
          <a:p>
            <a:pPr algn="just"/>
            <a:r>
              <a:rPr lang="pt-BR" sz="3200" dirty="0"/>
              <a:t>O objetivo desse projeto será construir </a:t>
            </a:r>
            <a:r>
              <a:rPr lang="pt-BR" sz="3200" dirty="0" smtClean="0"/>
              <a:t>3 </a:t>
            </a:r>
            <a:r>
              <a:rPr lang="pt-BR" sz="3200" dirty="0"/>
              <a:t>semáforos em uma </a:t>
            </a:r>
            <a:r>
              <a:rPr lang="pt-BR" sz="3200" dirty="0" smtClean="0"/>
              <a:t>avenida, lembrando que quando o sinal verde de um semáforo estiver aceso, os sinais verde e amarelo do outro semáforo deve estar apagado, e o sinal vermelho deve estar aceso.</a:t>
            </a:r>
            <a:endParaRPr lang="pt-BR" sz="3200" dirty="0"/>
          </a:p>
          <a:p>
            <a:pPr marL="0" indent="0" algn="just">
              <a:buNone/>
            </a:pPr>
            <a:endParaRPr lang="pt-BR" dirty="0"/>
          </a:p>
          <a:p>
            <a:pPr algn="just"/>
            <a:r>
              <a:rPr lang="pt-BR" dirty="0" smtClean="0"/>
              <a:t>Componentes </a:t>
            </a:r>
            <a:r>
              <a:rPr lang="pt-BR" dirty="0"/>
              <a:t>necessários:</a:t>
            </a:r>
          </a:p>
          <a:p>
            <a:pPr lvl="1" algn="just"/>
            <a:r>
              <a:rPr lang="pt-BR" dirty="0"/>
              <a:t>9 </a:t>
            </a:r>
            <a:r>
              <a:rPr lang="pt-BR" dirty="0" err="1"/>
              <a:t>Leds</a:t>
            </a:r>
            <a:r>
              <a:rPr lang="pt-BR" dirty="0"/>
              <a:t> (Grupo de 3 (Vermelho, Amarelo e Verde))</a:t>
            </a:r>
          </a:p>
          <a:p>
            <a:pPr lvl="1" algn="just"/>
            <a:r>
              <a:rPr lang="pt-BR" dirty="0"/>
              <a:t>Jumpers</a:t>
            </a:r>
          </a:p>
          <a:p>
            <a:pPr lvl="1" algn="just"/>
            <a:r>
              <a:rPr lang="pt-BR" dirty="0"/>
              <a:t>protoboard</a:t>
            </a:r>
          </a:p>
          <a:p>
            <a:pPr algn="just"/>
            <a:endParaRPr lang="pt-BR" dirty="0"/>
          </a:p>
          <a:p>
            <a:pPr algn="just"/>
            <a:r>
              <a:rPr lang="pt-BR" dirty="0" err="1"/>
              <a:t>Prototipar</a:t>
            </a:r>
            <a:r>
              <a:rPr lang="pt-BR" dirty="0"/>
              <a:t> no </a:t>
            </a:r>
            <a:r>
              <a:rPr lang="pt-BR" dirty="0" err="1"/>
              <a:t>fritzing</a:t>
            </a:r>
            <a:endParaRPr lang="pt-BR" dirty="0"/>
          </a:p>
          <a:p>
            <a:pPr algn="just"/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3003798"/>
            <a:ext cx="2997794" cy="167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smtClean="0"/>
              <a:t>led3semafaro.ino</a:t>
            </a:r>
            <a:endParaRPr lang="pt-BR" dirty="0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371085"/>
            <a:ext cx="5230421" cy="374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5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Botão ou </a:t>
            </a:r>
            <a:r>
              <a:rPr lang="pt-BR" dirty="0" err="1"/>
              <a:t>Push</a:t>
            </a:r>
            <a:r>
              <a:rPr lang="pt-BR" dirty="0"/>
              <a:t> Button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 smtClean="0"/>
              <a:t>É </a:t>
            </a:r>
            <a:r>
              <a:rPr lang="pt-BR" sz="2400" dirty="0"/>
              <a:t>um </a:t>
            </a:r>
            <a:r>
              <a:rPr lang="pt-BR" sz="2400" dirty="0" smtClean="0"/>
              <a:t>dispositivo </a:t>
            </a:r>
            <a:r>
              <a:rPr lang="pt-BR" sz="2400" dirty="0"/>
              <a:t>do tipo "botão de pressão", denominado "</a:t>
            </a:r>
            <a:r>
              <a:rPr lang="pt-BR" sz="2400" dirty="0" err="1"/>
              <a:t>push</a:t>
            </a:r>
            <a:r>
              <a:rPr lang="pt-BR" sz="2400" dirty="0"/>
              <a:t> </a:t>
            </a:r>
            <a:r>
              <a:rPr lang="pt-BR" sz="2400" dirty="0" err="1"/>
              <a:t>button</a:t>
            </a:r>
            <a:r>
              <a:rPr lang="pt-BR" sz="2400" dirty="0"/>
              <a:t>", que é um interruptor </a:t>
            </a:r>
            <a:r>
              <a:rPr lang="pt-BR" sz="2400" dirty="0" smtClean="0"/>
              <a:t>usado em um circuito. Possui dois estados: </a:t>
            </a:r>
            <a:r>
              <a:rPr lang="pt-BR" sz="2400" dirty="0"/>
              <a:t>(1) repouso, quando ele não está pressionado, e (2) ativo, quando ele é pressionado. </a:t>
            </a:r>
          </a:p>
        </p:txBody>
      </p:sp>
      <p:pic>
        <p:nvPicPr>
          <p:cNvPr id="2052" name="Picture 4" descr="https://http2.mlstatic.com/S_20036-MLB20182662925_102014-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23272"/>
            <a:ext cx="1500188" cy="150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2946299"/>
            <a:ext cx="3816424" cy="2194057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158700" rIns="1587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smtClean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34" charset="-128"/>
              </a:rPr>
              <a:t>//Botão não pressionado, apaga o led. 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53920" tIns="158700" rIns="15870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200" b="0" i="0" u="none" strike="noStrike" cap="none" normalizeH="0" baseline="0" smtClean="0">
                <a:ln>
                  <a:noFill/>
                </a:ln>
                <a:solidFill>
                  <a:srgbClr val="404040"/>
                </a:solidFill>
                <a:effectLst/>
                <a:latin typeface="Arial Unicode MS" panose="020B0604020202020204" pitchFamily="34" charset="-128"/>
              </a:rPr>
              <a:t>//Botão não pressionado, apaga o led. </a:t>
            </a: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35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IF-ELSE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83568" y="1347614"/>
            <a:ext cx="8153400" cy="3528392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2400" dirty="0"/>
              <a:t>Na forma completa, </a:t>
            </a:r>
            <a:r>
              <a:rPr lang="pt-BR" sz="2400" dirty="0" err="1"/>
              <a:t>if-else</a:t>
            </a:r>
            <a:r>
              <a:rPr lang="pt-BR" sz="2400" dirty="0"/>
              <a:t>, o comando-</a:t>
            </a:r>
            <a:r>
              <a:rPr lang="pt-BR" sz="2400" dirty="0" err="1"/>
              <a:t>if</a:t>
            </a:r>
            <a:r>
              <a:rPr lang="pt-BR" sz="2400" dirty="0"/>
              <a:t> é executado quando a condição é verdadeira, caso contrário, o comando-</a:t>
            </a:r>
            <a:r>
              <a:rPr lang="pt-BR" sz="2400" dirty="0" err="1"/>
              <a:t>else</a:t>
            </a:r>
            <a:r>
              <a:rPr lang="pt-BR" sz="2400" dirty="0"/>
              <a:t> é executado. </a:t>
            </a:r>
            <a:endParaRPr lang="pt-BR" sz="2400" dirty="0" smtClean="0"/>
          </a:p>
          <a:p>
            <a:pPr algn="just"/>
            <a:r>
              <a:rPr lang="pt-BR" sz="2400" dirty="0" smtClean="0"/>
              <a:t>E</a:t>
            </a:r>
            <a:r>
              <a:rPr lang="pt-BR" sz="2400" dirty="0" smtClean="0">
                <a:latin typeface="TyponineSans Regular 18"/>
              </a:rPr>
              <a:t>xemplo</a:t>
            </a:r>
            <a:r>
              <a:rPr lang="pt-BR" sz="2400" dirty="0">
                <a:latin typeface="TyponineSans Regular 18"/>
              </a:rPr>
              <a:t>: se o input for menor que 500 faça alguma coisa, caso contrário faça outra</a:t>
            </a:r>
            <a:r>
              <a:rPr lang="pt-BR" sz="2400" dirty="0" smtClean="0">
                <a:latin typeface="TyponineSans Regular 18"/>
              </a:rPr>
              <a:t>:</a:t>
            </a:r>
          </a:p>
          <a:p>
            <a:endParaRPr lang="pt-BR" sz="2400" dirty="0" smtClean="0">
              <a:latin typeface="TyponineSans Regular 18"/>
            </a:endParaRP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err="1" smtClean="0">
                <a:latin typeface="TyponineSans Monospace Regular 4"/>
              </a:rPr>
              <a:t>if</a:t>
            </a:r>
            <a:r>
              <a:rPr lang="pt-BR" sz="1800" dirty="0" smtClean="0">
                <a:latin typeface="TyponineSans Monospace Regular 4"/>
              </a:rPr>
              <a:t> </a:t>
            </a:r>
            <a:r>
              <a:rPr lang="pt-BR" sz="1800" dirty="0">
                <a:latin typeface="TyponineSans Monospace Regular 4"/>
              </a:rPr>
              <a:t>(input &lt; 500) </a:t>
            </a:r>
            <a:endParaRPr lang="pt-BR" sz="1800" dirty="0" smtClean="0">
              <a:latin typeface="TyponineSans Monospace Regular 4"/>
            </a:endParaRP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{ </a:t>
            </a: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// </a:t>
            </a:r>
            <a:r>
              <a:rPr lang="pt-BR" sz="1800" dirty="0">
                <a:latin typeface="TyponineSans Monospace Regular 4"/>
              </a:rPr>
              <a:t>fazer A </a:t>
            </a:r>
            <a:endParaRPr lang="pt-BR" sz="1800" dirty="0" smtClean="0">
              <a:latin typeface="TyponineSans Monospace Regular 4"/>
            </a:endParaRP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}</a:t>
            </a: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 </a:t>
            </a:r>
            <a:r>
              <a:rPr lang="pt-BR" sz="1800" dirty="0" err="1">
                <a:latin typeface="TyponineSans Monospace Regular 4"/>
              </a:rPr>
              <a:t>else</a:t>
            </a:r>
            <a:r>
              <a:rPr lang="pt-BR" sz="1800" dirty="0">
                <a:latin typeface="TyponineSans Monospace Regular 4"/>
              </a:rPr>
              <a:t> </a:t>
            </a:r>
            <a:endParaRPr lang="pt-BR" sz="1800" dirty="0" smtClean="0">
              <a:latin typeface="TyponineSans Monospace Regular 4"/>
            </a:endParaRP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// </a:t>
            </a:r>
            <a:r>
              <a:rPr lang="pt-BR" sz="1800" dirty="0">
                <a:latin typeface="TyponineSans Monospace Regular 4"/>
              </a:rPr>
              <a:t>caso contrário, isto é input &gt; </a:t>
            </a:r>
            <a:r>
              <a:rPr lang="pt-BR" sz="1800" dirty="0" smtClean="0">
                <a:latin typeface="TyponineSans Monospace Regular 4"/>
              </a:rPr>
              <a:t>500</a:t>
            </a: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{ </a:t>
            </a: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// </a:t>
            </a:r>
            <a:r>
              <a:rPr lang="pt-BR" sz="1800" dirty="0">
                <a:latin typeface="TyponineSans Monospace Regular 4"/>
              </a:rPr>
              <a:t>fazer </a:t>
            </a:r>
            <a:r>
              <a:rPr lang="pt-BR" sz="1800" dirty="0" smtClean="0">
                <a:latin typeface="TyponineSans Monospace Regular 4"/>
              </a:rPr>
              <a:t>B</a:t>
            </a:r>
          </a:p>
          <a:p>
            <a:pPr marL="594360" lvl="2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pt-BR" sz="1800" dirty="0" smtClean="0">
                <a:latin typeface="TyponineSans Monospace Regular 4"/>
              </a:rPr>
              <a:t>}</a:t>
            </a:r>
            <a:endParaRPr lang="pt-BR" sz="1800" dirty="0" smtClean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8980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– </a:t>
            </a:r>
            <a:r>
              <a:rPr lang="pt-BR" dirty="0" err="1"/>
              <a:t>botaopressionado.ino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612648" y="1352550"/>
            <a:ext cx="8153400" cy="3451448"/>
          </a:xfrm>
        </p:spPr>
        <p:txBody>
          <a:bodyPr>
            <a:normAutofit fontScale="85000" lnSpcReduction="20000"/>
          </a:bodyPr>
          <a:lstStyle/>
          <a:p>
            <a:r>
              <a:rPr lang="pt-BR" sz="3400" dirty="0"/>
              <a:t>Descrição: Criar um programa que identifica se o botão foi pressionado ou não.</a:t>
            </a:r>
          </a:p>
          <a:p>
            <a:r>
              <a:rPr lang="pt-BR" dirty="0" smtClean="0"/>
              <a:t>Componentes </a:t>
            </a:r>
            <a:r>
              <a:rPr lang="pt-BR" dirty="0"/>
              <a:t>necessários:</a:t>
            </a:r>
          </a:p>
          <a:p>
            <a:pPr lvl="1"/>
            <a:r>
              <a:rPr lang="pt-BR" dirty="0"/>
              <a:t>1 botão</a:t>
            </a:r>
          </a:p>
          <a:p>
            <a:pPr lvl="1"/>
            <a:r>
              <a:rPr lang="pt-BR" dirty="0"/>
              <a:t>1 resistor</a:t>
            </a:r>
          </a:p>
          <a:p>
            <a:pPr lvl="1"/>
            <a:r>
              <a:rPr lang="pt-BR" dirty="0"/>
              <a:t>Jumpers</a:t>
            </a:r>
          </a:p>
          <a:p>
            <a:pPr lvl="1"/>
            <a:r>
              <a:rPr lang="pt-BR" dirty="0"/>
              <a:t>Protoboard	</a:t>
            </a:r>
          </a:p>
          <a:p>
            <a:pPr lvl="1"/>
            <a:endParaRPr lang="pt-BR" sz="2900" dirty="0"/>
          </a:p>
          <a:p>
            <a:r>
              <a:rPr lang="pt-BR" dirty="0" err="1"/>
              <a:t>Prototipar</a:t>
            </a:r>
            <a:r>
              <a:rPr lang="pt-BR" dirty="0"/>
              <a:t> no </a:t>
            </a:r>
            <a:r>
              <a:rPr lang="pt-BR" dirty="0" err="1"/>
              <a:t>Fritzing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334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ção em Tela Larga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1561</Words>
  <Application>Microsoft Office PowerPoint</Application>
  <PresentationFormat>Apresentação na tela (16:9)</PresentationFormat>
  <Paragraphs>281</Paragraphs>
  <Slides>39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 Unicode MS</vt:lpstr>
      <vt:lpstr>Arial</vt:lpstr>
      <vt:lpstr>Calibri</vt:lpstr>
      <vt:lpstr>Tw Cen MT</vt:lpstr>
      <vt:lpstr>TyponineSans Monospace Regular 4</vt:lpstr>
      <vt:lpstr>TyponineSans Regular 18</vt:lpstr>
      <vt:lpstr>Wingdings</vt:lpstr>
      <vt:lpstr>Wingdings 2</vt:lpstr>
      <vt:lpstr>Apresentação em Tela Larga</vt:lpstr>
      <vt:lpstr>Laboratório de Hardware</vt:lpstr>
      <vt:lpstr>Aula passada...Projeto – blink5leds.ino</vt:lpstr>
      <vt:lpstr>Resistores </vt:lpstr>
      <vt:lpstr>Projeto – led1semafaro.ino</vt:lpstr>
      <vt:lpstr>Projeto – led3semafaro.ino</vt:lpstr>
      <vt:lpstr>Projeto – led3semafaro.ino</vt:lpstr>
      <vt:lpstr>Botão ou Push Button</vt:lpstr>
      <vt:lpstr>Comandos IF-ELSE</vt:lpstr>
      <vt:lpstr>Projeto – botaopressionado.ino</vt:lpstr>
      <vt:lpstr>Projeto – ledbotaopress.ino</vt:lpstr>
      <vt:lpstr>Sensores e atuadores!</vt:lpstr>
      <vt:lpstr>Projeto – sensorcapacitancia.ino</vt:lpstr>
      <vt:lpstr>Projeto – sersorcapacitancia.ino</vt:lpstr>
      <vt:lpstr>Buzzer!</vt:lpstr>
      <vt:lpstr>Comando de repetição For</vt:lpstr>
      <vt:lpstr>Projeto – sirenepolicial.ino</vt:lpstr>
      <vt:lpstr>Projeto – sirenepolicial.ino</vt:lpstr>
      <vt:lpstr>Ultrasonic – HC-SR04 – Sensor de distância</vt:lpstr>
      <vt:lpstr>Ultrasonic - biblioteca</vt:lpstr>
      <vt:lpstr>Projeto – ultramedirdist.ino</vt:lpstr>
      <vt:lpstr>Ultrasonic</vt:lpstr>
      <vt:lpstr>Projeto – sensorestaciona.ino</vt:lpstr>
      <vt:lpstr>LDR </vt:lpstr>
      <vt:lpstr>LDR - instruções</vt:lpstr>
      <vt:lpstr>LDR - instruções</vt:lpstr>
      <vt:lpstr>Projeto – ldrcomled.ino</vt:lpstr>
      <vt:lpstr>Projeto – ldrcomled.ino</vt:lpstr>
      <vt:lpstr>Módulo Relé 5V 1 Canal</vt:lpstr>
      <vt:lpstr>Experimento com RELÉ com LDR</vt:lpstr>
      <vt:lpstr>Projeto Aula.</vt:lpstr>
      <vt:lpstr>Projeto Aula.</vt:lpstr>
      <vt:lpstr>Projeto Aula.</vt:lpstr>
      <vt:lpstr>DHT11</vt:lpstr>
      <vt:lpstr>DHT11 - Biblioteca</vt:lpstr>
      <vt:lpstr>DHT11 – Fritzing</vt:lpstr>
      <vt:lpstr>Projeto Aula.</vt:lpstr>
      <vt:lpstr>Projeto – dht11indicaled.ino</vt:lpstr>
      <vt:lpstr>Sensor de Movimento – PIR (Sensor Infravermelho Passivo)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2012-07-30T18:40:18Z</dcterms:created>
  <dcterms:modified xsi:type="dcterms:W3CDTF">2019-11-06T14:33:44Z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1046</vt:i4>
  </property>
  <property fmtid="{D5CDD505-2E9C-101B-9397-08002B2CF9AE}" pid="3" name="_Version">
    <vt:lpwstr>12.0.4518</vt:lpwstr>
  </property>
</Properties>
</file>